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6" r:id="rId3"/>
    <p:sldId id="286" r:id="rId4"/>
    <p:sldId id="320" r:id="rId5"/>
    <p:sldId id="260" r:id="rId6"/>
    <p:sldId id="262" r:id="rId7"/>
    <p:sldId id="306" r:id="rId8"/>
    <p:sldId id="259" r:id="rId9"/>
    <p:sldId id="287" r:id="rId10"/>
    <p:sldId id="279" r:id="rId11"/>
    <p:sldId id="258" r:id="rId12"/>
    <p:sldId id="317" r:id="rId13"/>
    <p:sldId id="280" r:id="rId14"/>
    <p:sldId id="268" r:id="rId15"/>
    <p:sldId id="269" r:id="rId16"/>
    <p:sldId id="300" r:id="rId17"/>
    <p:sldId id="271" r:id="rId18"/>
    <p:sldId id="272" r:id="rId19"/>
    <p:sldId id="274" r:id="rId20"/>
    <p:sldId id="298" r:id="rId21"/>
    <p:sldId id="270" r:id="rId22"/>
    <p:sldId id="276" r:id="rId23"/>
    <p:sldId id="267" r:id="rId24"/>
    <p:sldId id="319" r:id="rId25"/>
    <p:sldId id="321" r:id="rId26"/>
    <p:sldId id="318" r:id="rId27"/>
    <p:sldId id="315" r:id="rId28"/>
    <p:sldId id="314" r:id="rId29"/>
    <p:sldId id="316" r:id="rId30"/>
    <p:sldId id="302" r:id="rId31"/>
    <p:sldId id="282" r:id="rId32"/>
    <p:sldId id="301" r:id="rId33"/>
    <p:sldId id="278" r:id="rId34"/>
    <p:sldId id="285" r:id="rId35"/>
    <p:sldId id="264" r:id="rId36"/>
    <p:sldId id="295" r:id="rId37"/>
    <p:sldId id="299" r:id="rId38"/>
    <p:sldId id="303" r:id="rId39"/>
    <p:sldId id="304" r:id="rId40"/>
    <p:sldId id="307" r:id="rId41"/>
    <p:sldId id="313" r:id="rId42"/>
    <p:sldId id="305" r:id="rId43"/>
    <p:sldId id="308" r:id="rId44"/>
    <p:sldId id="309" r:id="rId45"/>
    <p:sldId id="310" r:id="rId46"/>
    <p:sldId id="311" r:id="rId47"/>
    <p:sldId id="312" r:id="rId4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0" d="100"/>
          <a:sy n="80" d="100"/>
        </p:scale>
        <p:origin x="-78" y="-66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 sz="60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3/10/2013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3/10/2013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3/10/2013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3/10/2013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3/10/2013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3/10/2013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3/10/2013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3/10/2013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3/10/2013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3/10/2013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3/10/2013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3/10/2013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6000" b="1" kern="1200" cap="all" baseline="0">
          <a:solidFill>
            <a:schemeClr val="tx1"/>
          </a:solidFill>
          <a:latin typeface="Chiller" pitchFamily="82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asloffice.eu/jhep/contest/website/see_photos.html" TargetMode="External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asloffice.eu/jhep/contest/website/see_photos.html" TargetMode="External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Hepatic zonation of </a:t>
            </a:r>
            <a:br>
              <a:rPr lang="de-DE" dirty="0" smtClean="0"/>
            </a:br>
            <a:r>
              <a:rPr lang="de-DE" dirty="0" smtClean="0"/>
              <a:t>Glucose Metabolism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68931"/>
            <a:ext cx="6400800" cy="1752600"/>
          </a:xfrm>
        </p:spPr>
        <p:txBody>
          <a:bodyPr>
            <a:normAutofit/>
          </a:bodyPr>
          <a:lstStyle/>
          <a:p>
            <a:pPr algn="l"/>
            <a:r>
              <a:rPr lang="de-DE" sz="1800" dirty="0" smtClean="0"/>
              <a:t>Matthias König </a:t>
            </a:r>
          </a:p>
          <a:p>
            <a:pPr algn="l"/>
            <a:r>
              <a:rPr lang="de-DE" sz="1800" dirty="0" smtClean="0"/>
              <a:t>Berlin, 2013-03-11</a:t>
            </a:r>
            <a:endParaRPr lang="en-US" sz="1800" dirty="0"/>
          </a:p>
          <a:p>
            <a:pPr algn="l"/>
            <a:r>
              <a:rPr lang="de-DE" sz="1800" dirty="0" smtClean="0"/>
              <a:t/>
            </a:r>
            <a:br>
              <a:rPr lang="de-DE" sz="1800" dirty="0" smtClean="0"/>
            </a:br>
            <a:r>
              <a:rPr lang="de-DE" sz="1800" dirty="0" smtClean="0"/>
              <a:t/>
            </a:r>
            <a:br>
              <a:rPr lang="de-DE" sz="1800" dirty="0" smtClean="0"/>
            </a:br>
            <a:endParaRPr lang="en-US" sz="1800" dirty="0"/>
          </a:p>
        </p:txBody>
      </p:sp>
      <p:pic>
        <p:nvPicPr>
          <p:cNvPr id="4" name="Picture 4" descr="http://www.easloffice.eu/jhep/contest/website/sent_images/20120223-2c45_0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4038600"/>
            <a:ext cx="2750534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Virtual Liver Networ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1238250"/>
            <a:ext cx="1169544" cy="441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bmbf.de/_img/common/bmbf_logo_e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1238250"/>
            <a:ext cx="1156607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harite Berli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1238250"/>
            <a:ext cx="1143000" cy="422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855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de-DE" dirty="0" smtClean="0"/>
              <a:t>Tight Sinusoids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562600" y="6304002"/>
            <a:ext cx="351866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/>
              <a:t>The </a:t>
            </a:r>
            <a:r>
              <a:rPr lang="en-US" sz="1000" b="1" dirty="0"/>
              <a:t>liver sieve: considerations concerning the structure and function of endothelial fenestrae, the sinusoidal wall and the space of </a:t>
            </a:r>
            <a:r>
              <a:rPr lang="en-US" sz="1000" b="1" dirty="0" err="1" smtClean="0"/>
              <a:t>Disse</a:t>
            </a:r>
            <a:r>
              <a:rPr lang="en-US" sz="1000" b="1" dirty="0" smtClean="0"/>
              <a:t>. </a:t>
            </a:r>
            <a:r>
              <a:rPr lang="en-US" sz="1000" dirty="0" err="1" smtClean="0"/>
              <a:t>Wisse</a:t>
            </a:r>
            <a:r>
              <a:rPr lang="en-US" sz="1000" dirty="0"/>
              <a:t>, E. et al; </a:t>
            </a:r>
            <a:r>
              <a:rPr lang="en-US" sz="1000" i="1" dirty="0" err="1" smtClean="0"/>
              <a:t>Hepatology</a:t>
            </a:r>
            <a:r>
              <a:rPr lang="en-US" sz="1000" i="1" dirty="0"/>
              <a:t>, </a:t>
            </a:r>
            <a:r>
              <a:rPr lang="en-US" sz="1000" b="1" dirty="0"/>
              <a:t>1985</a:t>
            </a:r>
            <a:r>
              <a:rPr lang="en-US" sz="1000" i="1" dirty="0"/>
              <a:t>, 5</a:t>
            </a:r>
            <a:r>
              <a:rPr lang="en-US" sz="1000" dirty="0"/>
              <a:t>, 683-692</a:t>
            </a:r>
            <a:endParaRPr lang="en-US" sz="1000" dirty="0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295400"/>
            <a:ext cx="4435277" cy="5322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1532" y="2667000"/>
            <a:ext cx="3258326" cy="3333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 descr="http://www.easloffice.eu/jhep/contest/website/sent_images/20120223-2c45_0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1194" y="228600"/>
            <a:ext cx="3779002" cy="2838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9289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Blood Flow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6200" y="5943600"/>
            <a:ext cx="457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/>
            </a:r>
            <a:br>
              <a:rPr lang="en-US" sz="1000" dirty="0"/>
            </a:br>
            <a:r>
              <a:rPr lang="en-US" sz="1000" b="1" dirty="0"/>
              <a:t>The terminal hepatic microcirculation in the rat.</a:t>
            </a:r>
            <a:r>
              <a:rPr lang="en-US" sz="1000" dirty="0"/>
              <a:t/>
            </a:r>
            <a:br>
              <a:rPr lang="en-US" sz="1000" dirty="0"/>
            </a:br>
            <a:r>
              <a:rPr lang="en-US" sz="1000" dirty="0"/>
              <a:t>Koo, A.; Liang, I. Y. &amp; Cheng, K. </a:t>
            </a:r>
            <a:r>
              <a:rPr lang="en-US" sz="1000" dirty="0" smtClean="0"/>
              <a:t>K.; </a:t>
            </a:r>
            <a:r>
              <a:rPr lang="en-US" sz="1000" i="1" dirty="0" smtClean="0"/>
              <a:t>Q </a:t>
            </a:r>
            <a:r>
              <a:rPr lang="en-US" sz="1000" i="1" dirty="0"/>
              <a:t>J </a:t>
            </a:r>
            <a:r>
              <a:rPr lang="en-US" sz="1000" i="1" dirty="0" err="1"/>
              <a:t>Exp</a:t>
            </a:r>
            <a:r>
              <a:rPr lang="en-US" sz="1000" i="1" dirty="0"/>
              <a:t> </a:t>
            </a:r>
            <a:r>
              <a:rPr lang="en-US" sz="1000" i="1" dirty="0" err="1"/>
              <a:t>Physiol</a:t>
            </a:r>
            <a:r>
              <a:rPr lang="en-US" sz="1000" i="1" dirty="0"/>
              <a:t> </a:t>
            </a:r>
            <a:r>
              <a:rPr lang="en-US" sz="1000" i="1" dirty="0" err="1"/>
              <a:t>Cogn</a:t>
            </a:r>
            <a:r>
              <a:rPr lang="en-US" sz="1000" i="1" dirty="0"/>
              <a:t> Med </a:t>
            </a:r>
            <a:r>
              <a:rPr lang="en-US" sz="1000" i="1" dirty="0" err="1"/>
              <a:t>Sci</a:t>
            </a:r>
            <a:r>
              <a:rPr lang="en-US" sz="1000" i="1" dirty="0"/>
              <a:t>, </a:t>
            </a:r>
            <a:r>
              <a:rPr lang="en-US" sz="1000" b="1" dirty="0"/>
              <a:t>1975</a:t>
            </a:r>
            <a:r>
              <a:rPr lang="en-US" sz="1000" i="1" dirty="0"/>
              <a:t>, 60</a:t>
            </a:r>
            <a:r>
              <a:rPr lang="en-US" sz="1000" dirty="0"/>
              <a:t>, 261-266</a:t>
            </a:r>
            <a:r>
              <a:rPr lang="en-US" sz="1000" dirty="0"/>
              <a:t> </a:t>
            </a:r>
            <a:endParaRPr lang="en-US" sz="1000" dirty="0" smtClean="0"/>
          </a:p>
          <a:p>
            <a:r>
              <a:rPr lang="en-US" sz="1000" b="1" dirty="0"/>
              <a:t>Intermittence of blood flow in liver sinusoids, studied by high-resolution in vivo </a:t>
            </a:r>
            <a:r>
              <a:rPr lang="en-US" sz="1000" b="1" dirty="0" smtClean="0"/>
              <a:t>microscopy.</a:t>
            </a:r>
            <a:r>
              <a:rPr lang="en-US" sz="1000" dirty="0" smtClean="0"/>
              <a:t> </a:t>
            </a:r>
            <a:r>
              <a:rPr lang="en-US" sz="1000" dirty="0" err="1" smtClean="0"/>
              <a:t>MacPhee</a:t>
            </a:r>
            <a:r>
              <a:rPr lang="en-US" sz="1000" dirty="0"/>
              <a:t>, P. J.; Schmidt, E. E. &amp; Groom, A. C.; </a:t>
            </a:r>
            <a:r>
              <a:rPr lang="en-US" sz="1000" b="1" dirty="0"/>
              <a:t>1995</a:t>
            </a:r>
            <a:r>
              <a:rPr lang="en-US" sz="1000" i="1" dirty="0"/>
              <a:t>, 269</a:t>
            </a:r>
            <a:r>
              <a:rPr lang="en-US" sz="1000" dirty="0"/>
              <a:t>, G692-G698  </a:t>
            </a:r>
          </a:p>
          <a:p>
            <a:endParaRPr lang="en-US" sz="1000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253428"/>
            <a:ext cx="6055553" cy="30392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115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Blood Flow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6200" y="5943600"/>
            <a:ext cx="457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/>
            </a:r>
            <a:br>
              <a:rPr lang="en-US" sz="1000" dirty="0"/>
            </a:br>
            <a:r>
              <a:rPr lang="en-US" sz="1000" b="1" dirty="0"/>
              <a:t>The terminal hepatic microcirculation in the rat.</a:t>
            </a:r>
            <a:r>
              <a:rPr lang="en-US" sz="1000" dirty="0"/>
              <a:t/>
            </a:r>
            <a:br>
              <a:rPr lang="en-US" sz="1000" dirty="0"/>
            </a:br>
            <a:r>
              <a:rPr lang="en-US" sz="1000" dirty="0"/>
              <a:t>Koo, A.; Liang, I. Y. &amp; Cheng, K. </a:t>
            </a:r>
            <a:r>
              <a:rPr lang="en-US" sz="1000" dirty="0" smtClean="0"/>
              <a:t>K.; </a:t>
            </a:r>
            <a:r>
              <a:rPr lang="en-US" sz="1000" i="1" dirty="0" smtClean="0"/>
              <a:t>Q </a:t>
            </a:r>
            <a:r>
              <a:rPr lang="en-US" sz="1000" i="1" dirty="0"/>
              <a:t>J </a:t>
            </a:r>
            <a:r>
              <a:rPr lang="en-US" sz="1000" i="1" dirty="0" err="1"/>
              <a:t>Exp</a:t>
            </a:r>
            <a:r>
              <a:rPr lang="en-US" sz="1000" i="1" dirty="0"/>
              <a:t> </a:t>
            </a:r>
            <a:r>
              <a:rPr lang="en-US" sz="1000" i="1" dirty="0" err="1"/>
              <a:t>Physiol</a:t>
            </a:r>
            <a:r>
              <a:rPr lang="en-US" sz="1000" i="1" dirty="0"/>
              <a:t> </a:t>
            </a:r>
            <a:r>
              <a:rPr lang="en-US" sz="1000" i="1" dirty="0" err="1"/>
              <a:t>Cogn</a:t>
            </a:r>
            <a:r>
              <a:rPr lang="en-US" sz="1000" i="1" dirty="0"/>
              <a:t> Med </a:t>
            </a:r>
            <a:r>
              <a:rPr lang="en-US" sz="1000" i="1" dirty="0" err="1"/>
              <a:t>Sci</a:t>
            </a:r>
            <a:r>
              <a:rPr lang="en-US" sz="1000" i="1" dirty="0"/>
              <a:t>, </a:t>
            </a:r>
            <a:r>
              <a:rPr lang="en-US" sz="1000" b="1" dirty="0"/>
              <a:t>1975</a:t>
            </a:r>
            <a:r>
              <a:rPr lang="en-US" sz="1000" i="1" dirty="0"/>
              <a:t>, 60</a:t>
            </a:r>
            <a:r>
              <a:rPr lang="en-US" sz="1000" dirty="0"/>
              <a:t>, 261-266</a:t>
            </a:r>
            <a:r>
              <a:rPr lang="en-US" sz="1000" dirty="0"/>
              <a:t> </a:t>
            </a:r>
            <a:endParaRPr lang="en-US" sz="1000" dirty="0" smtClean="0"/>
          </a:p>
          <a:p>
            <a:r>
              <a:rPr lang="en-US" sz="1000" b="1" dirty="0"/>
              <a:t>Intermittence of blood flow in liver sinusoids, studied by high-resolution in vivo </a:t>
            </a:r>
            <a:r>
              <a:rPr lang="en-US" sz="1000" b="1" dirty="0" smtClean="0"/>
              <a:t>microscopy.</a:t>
            </a:r>
            <a:r>
              <a:rPr lang="en-US" sz="1000" dirty="0" smtClean="0"/>
              <a:t> </a:t>
            </a:r>
            <a:r>
              <a:rPr lang="en-US" sz="1000" dirty="0" err="1" smtClean="0"/>
              <a:t>MacPhee</a:t>
            </a:r>
            <a:r>
              <a:rPr lang="en-US" sz="1000" dirty="0"/>
              <a:t>, P. J.; Schmidt, E. E. &amp; Groom, A. C.; </a:t>
            </a:r>
            <a:r>
              <a:rPr lang="en-US" sz="1000" b="1" dirty="0"/>
              <a:t>1995</a:t>
            </a:r>
            <a:r>
              <a:rPr lang="en-US" sz="1000" i="1" dirty="0"/>
              <a:t>, 269</a:t>
            </a:r>
            <a:r>
              <a:rPr lang="en-US" sz="1000" dirty="0"/>
              <a:t>, G692-G698  </a:t>
            </a:r>
          </a:p>
          <a:p>
            <a:endParaRPr lang="en-US" sz="1000" dirty="0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1700" y="1219200"/>
            <a:ext cx="3016579" cy="53576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253428"/>
            <a:ext cx="6055553" cy="30392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4419600"/>
            <a:ext cx="2095500" cy="164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15053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981200"/>
            <a:ext cx="6893626" cy="38085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Lymph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19600" y="1447801"/>
            <a:ext cx="4343400" cy="2666999"/>
          </a:xfrm>
        </p:spPr>
        <p:txBody>
          <a:bodyPr>
            <a:normAutofit fontScale="55000" lnSpcReduction="20000"/>
          </a:bodyPr>
          <a:lstStyle/>
          <a:p>
            <a:r>
              <a:rPr lang="de-DE" dirty="0" smtClean="0"/>
              <a:t>substantial amount of </a:t>
            </a:r>
            <a:r>
              <a:rPr lang="de-DE" dirty="0" smtClean="0"/>
              <a:t>hepatic lymph </a:t>
            </a:r>
            <a:r>
              <a:rPr lang="de-DE" dirty="0" smtClean="0"/>
              <a:t>is generated in </a:t>
            </a:r>
            <a:r>
              <a:rPr lang="de-DE" dirty="0" smtClean="0"/>
              <a:t>space </a:t>
            </a:r>
            <a:r>
              <a:rPr lang="de-DE" dirty="0" smtClean="0"/>
              <a:t>of </a:t>
            </a:r>
            <a:r>
              <a:rPr lang="de-DE" dirty="0" smtClean="0"/>
              <a:t>Dissé</a:t>
            </a:r>
          </a:p>
          <a:p>
            <a:pPr lvl="1"/>
            <a:r>
              <a:rPr lang="de-DE" dirty="0" smtClean="0"/>
              <a:t>space of Dissé is continuos with the tissue space at both ends of the sinusoid !</a:t>
            </a:r>
          </a:p>
          <a:p>
            <a:pPr lvl="1"/>
            <a:r>
              <a:rPr lang="de-DE" dirty="0" smtClean="0"/>
              <a:t>high protein content of hepatic lymph</a:t>
            </a:r>
          </a:p>
          <a:p>
            <a:r>
              <a:rPr lang="de-DE" b="1" dirty="0"/>
              <a:t>lymphatic vessels </a:t>
            </a:r>
            <a:r>
              <a:rPr lang="de-DE" dirty="0"/>
              <a:t>originate as blind-ending capillaries in the connective tissue spaces (portal tracts) associated with the portal veins and hepatic arteries</a:t>
            </a:r>
          </a:p>
          <a:p>
            <a:pPr lvl="1"/>
            <a:r>
              <a:rPr lang="de-DE" dirty="0"/>
              <a:t>fluid contained in these lymphatics flows toward the </a:t>
            </a:r>
            <a:r>
              <a:rPr lang="de-DE" b="1" dirty="0"/>
              <a:t>hepatic hilus</a:t>
            </a:r>
            <a:r>
              <a:rPr lang="de-DE" dirty="0"/>
              <a:t> and eventually into the </a:t>
            </a:r>
            <a:r>
              <a:rPr lang="de-DE" b="1" dirty="0"/>
              <a:t>cisternae chyli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6150114"/>
            <a:ext cx="3733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/>
              <a:t>Lymph </a:t>
            </a:r>
            <a:r>
              <a:rPr lang="en-US" sz="1000" b="1" dirty="0"/>
              <a:t>circulation in the liver.</a:t>
            </a:r>
            <a:r>
              <a:rPr lang="en-US" sz="1000" dirty="0"/>
              <a:t/>
            </a:r>
            <a:br>
              <a:rPr lang="en-US" sz="1000" dirty="0"/>
            </a:br>
            <a:r>
              <a:rPr lang="en-US" sz="1000" dirty="0" err="1"/>
              <a:t>Ohtani</a:t>
            </a:r>
            <a:r>
              <a:rPr lang="en-US" sz="1000" dirty="0"/>
              <a:t>, O. &amp; </a:t>
            </a:r>
            <a:r>
              <a:rPr lang="en-US" sz="1000" dirty="0" err="1"/>
              <a:t>Ohtani</a:t>
            </a:r>
            <a:r>
              <a:rPr lang="en-US" sz="1000" dirty="0"/>
              <a:t>, </a:t>
            </a:r>
            <a:r>
              <a:rPr lang="en-US" sz="1000" dirty="0" smtClean="0"/>
              <a:t>Y.; </a:t>
            </a:r>
            <a:r>
              <a:rPr lang="en-US" sz="1000" i="1" dirty="0" err="1" smtClean="0"/>
              <a:t>Anat</a:t>
            </a:r>
            <a:r>
              <a:rPr lang="en-US" sz="1000" i="1" dirty="0" smtClean="0"/>
              <a:t> Rec; </a:t>
            </a:r>
            <a:r>
              <a:rPr lang="en-US" sz="1000" b="1" dirty="0" smtClean="0"/>
              <a:t>2008</a:t>
            </a:r>
            <a:r>
              <a:rPr lang="en-US" sz="1000" i="1" dirty="0"/>
              <a:t>, 291</a:t>
            </a:r>
            <a:r>
              <a:rPr lang="en-US" sz="1000" dirty="0"/>
              <a:t>, </a:t>
            </a:r>
            <a:r>
              <a:rPr lang="en-US" sz="1000" dirty="0" smtClean="0"/>
              <a:t>643-652</a:t>
            </a:r>
          </a:p>
          <a:p>
            <a:r>
              <a:rPr lang="en-US" sz="1000" b="1" dirty="0" smtClean="0"/>
              <a:t>The </a:t>
            </a:r>
            <a:r>
              <a:rPr lang="en-US" sz="1000" b="1" dirty="0" err="1"/>
              <a:t>lymphatics</a:t>
            </a:r>
            <a:r>
              <a:rPr lang="en-US" sz="1000" b="1" dirty="0"/>
              <a:t> of the liver.</a:t>
            </a:r>
            <a:r>
              <a:rPr lang="en-US" sz="1000" dirty="0"/>
              <a:t/>
            </a:r>
            <a:br>
              <a:rPr lang="en-US" sz="1000" dirty="0"/>
            </a:br>
            <a:r>
              <a:rPr lang="en-US" sz="1000" dirty="0" err="1"/>
              <a:t>Trutmann</a:t>
            </a:r>
            <a:r>
              <a:rPr lang="en-US" sz="1000" dirty="0"/>
              <a:t>, M. &amp; </a:t>
            </a:r>
            <a:r>
              <a:rPr lang="en-US" sz="1000" dirty="0" err="1"/>
              <a:t>Sasse</a:t>
            </a:r>
            <a:r>
              <a:rPr lang="en-US" sz="1000" dirty="0"/>
              <a:t>, D. </a:t>
            </a:r>
            <a:r>
              <a:rPr lang="en-US" sz="1000" dirty="0" smtClean="0"/>
              <a:t>; </a:t>
            </a:r>
            <a:r>
              <a:rPr lang="en-US" sz="1000" i="1" dirty="0" err="1" smtClean="0"/>
              <a:t>Anat</a:t>
            </a:r>
            <a:r>
              <a:rPr lang="en-US" sz="1000" i="1" dirty="0" smtClean="0"/>
              <a:t> </a:t>
            </a:r>
            <a:r>
              <a:rPr lang="en-US" sz="1000" i="1" dirty="0" err="1"/>
              <a:t>Embryol</a:t>
            </a:r>
            <a:r>
              <a:rPr lang="en-US" sz="1000" i="1" dirty="0"/>
              <a:t> (</a:t>
            </a:r>
            <a:r>
              <a:rPr lang="en-US" sz="1000" i="1" dirty="0" err="1"/>
              <a:t>Berl</a:t>
            </a:r>
            <a:r>
              <a:rPr lang="en-US" sz="1000" i="1" dirty="0" smtClean="0"/>
              <a:t>), </a:t>
            </a:r>
            <a:r>
              <a:rPr lang="en-US" sz="1000" b="1" dirty="0" smtClean="0"/>
              <a:t>1994</a:t>
            </a:r>
            <a:r>
              <a:rPr lang="en-US" sz="1000" i="1" dirty="0"/>
              <a:t>, 190</a:t>
            </a:r>
            <a:r>
              <a:rPr lang="en-US" sz="1000" dirty="0"/>
              <a:t>, 201-209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591563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6000" dirty="0" smtClean="0"/>
              <a:t>Metabolic zonation of </a:t>
            </a:r>
            <a:br>
              <a:rPr lang="de-DE" sz="6000" dirty="0" smtClean="0"/>
            </a:br>
            <a:r>
              <a:rPr lang="de-DE" sz="6000" dirty="0" smtClean="0"/>
              <a:t>	</a:t>
            </a:r>
            <a:r>
              <a:rPr lang="de-DE" sz="6000" dirty="0" smtClean="0"/>
              <a:t>Glucose </a:t>
            </a:r>
            <a:r>
              <a:rPr lang="de-DE" sz="6000" dirty="0" smtClean="0"/>
              <a:t>metabolism</a:t>
            </a:r>
            <a:endParaRPr lang="en-US" sz="60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914400"/>
            <a:ext cx="5289727" cy="289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49215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Zonated Metabolites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1"/>
            <a:ext cx="3886200" cy="2362199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production/utilization by hepatocytes along sinusoid</a:t>
            </a:r>
            <a:endParaRPr lang="en-US" dirty="0"/>
          </a:p>
          <a:p>
            <a:pPr lvl="1"/>
            <a:r>
              <a:rPr lang="en-US" dirty="0"/>
              <a:t>depending on hepatic metabolism &amp; exchange</a:t>
            </a:r>
          </a:p>
          <a:p>
            <a:pPr lvl="1"/>
            <a:r>
              <a:rPr lang="de-DE" dirty="0" smtClean="0"/>
              <a:t>glucose &amp; lactate between 10-50% increase/decrease</a:t>
            </a:r>
            <a:endParaRPr lang="de-DE" dirty="0"/>
          </a:p>
          <a:p>
            <a:pPr lvl="1"/>
            <a:r>
              <a:rPr lang="de-DE" dirty="0"/>
              <a:t>O2 </a:t>
            </a:r>
            <a:r>
              <a:rPr lang="de-DE" dirty="0" smtClean="0"/>
              <a:t>~50</a:t>
            </a:r>
            <a:r>
              <a:rPr lang="de-DE" dirty="0"/>
              <a:t>% </a:t>
            </a:r>
            <a:r>
              <a:rPr lang="de-DE" dirty="0" smtClean="0"/>
              <a:t>decline with strong longterm &amp; shortterm effects of O2 on glucose metabolism</a:t>
            </a:r>
            <a:endParaRPr lang="en-US" dirty="0"/>
          </a:p>
        </p:txBody>
      </p:sp>
      <p:grpSp>
        <p:nvGrpSpPr>
          <p:cNvPr id="2" name="Group 1"/>
          <p:cNvGrpSpPr/>
          <p:nvPr/>
        </p:nvGrpSpPr>
        <p:grpSpPr>
          <a:xfrm>
            <a:off x="457200" y="4096795"/>
            <a:ext cx="4367050" cy="1981200"/>
            <a:chOff x="5039714" y="1993137"/>
            <a:chExt cx="3763365" cy="1707326"/>
          </a:xfrm>
        </p:grpSpPr>
        <p:pic>
          <p:nvPicPr>
            <p:cNvPr id="13314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88704" y="2068286"/>
              <a:ext cx="714375" cy="1257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315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39714" y="1993137"/>
              <a:ext cx="590550" cy="1476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316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30264" y="2045525"/>
              <a:ext cx="2419350" cy="1371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317" name="Picture 5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15000" y="3519488"/>
              <a:ext cx="295275" cy="180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318" name="Picture 6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0000" y="3490913"/>
              <a:ext cx="285750" cy="209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" name="TextBox 2"/>
          <p:cNvSpPr txBox="1"/>
          <p:nvPr/>
        </p:nvSpPr>
        <p:spPr>
          <a:xfrm>
            <a:off x="5105400" y="5638800"/>
            <a:ext cx="4038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/>
            </a:r>
            <a:br>
              <a:rPr lang="en-US" sz="1000" dirty="0"/>
            </a:br>
            <a:r>
              <a:rPr lang="en-US" sz="1000" b="1" dirty="0"/>
              <a:t>Role of oxygen in the zonation of carbohydrate metabolism and gene expression in </a:t>
            </a:r>
            <a:r>
              <a:rPr lang="en-US" sz="1000" b="1" dirty="0" smtClean="0"/>
              <a:t>liver.</a:t>
            </a:r>
            <a:r>
              <a:rPr lang="en-US" sz="1000" dirty="0"/>
              <a:t> </a:t>
            </a:r>
            <a:r>
              <a:rPr lang="en-US" sz="1000" dirty="0" smtClean="0"/>
              <a:t> </a:t>
            </a:r>
            <a:r>
              <a:rPr lang="en-US" sz="1000" dirty="0" err="1" smtClean="0"/>
              <a:t>Jungermann</a:t>
            </a:r>
            <a:r>
              <a:rPr lang="en-US" sz="1000" dirty="0"/>
              <a:t>, K. &amp; </a:t>
            </a:r>
            <a:r>
              <a:rPr lang="en-US" sz="1000" dirty="0" err="1"/>
              <a:t>Kietzmann</a:t>
            </a:r>
            <a:r>
              <a:rPr lang="en-US" sz="1000" dirty="0"/>
              <a:t>, T. </a:t>
            </a:r>
            <a:r>
              <a:rPr lang="en-US" sz="1000" i="1" dirty="0" smtClean="0"/>
              <a:t>Kidney </a:t>
            </a:r>
            <a:r>
              <a:rPr lang="en-US" sz="1000" i="1" dirty="0" err="1"/>
              <a:t>Int</a:t>
            </a:r>
            <a:r>
              <a:rPr lang="en-US" sz="1000" i="1" dirty="0" smtClean="0"/>
              <a:t>, </a:t>
            </a:r>
            <a:r>
              <a:rPr lang="en-US" sz="1000" b="1" dirty="0"/>
              <a:t>1997</a:t>
            </a:r>
            <a:r>
              <a:rPr lang="en-US" sz="1000" i="1" dirty="0"/>
              <a:t>, 51</a:t>
            </a:r>
            <a:r>
              <a:rPr lang="en-US" sz="1000" dirty="0"/>
              <a:t>, </a:t>
            </a:r>
            <a:r>
              <a:rPr lang="en-US" sz="1000" dirty="0" smtClean="0"/>
              <a:t>402-412</a:t>
            </a:r>
          </a:p>
          <a:p>
            <a:r>
              <a:rPr lang="en-US" sz="1000" b="1" dirty="0" smtClean="0"/>
              <a:t>Long-term </a:t>
            </a:r>
            <a:r>
              <a:rPr lang="en-US" sz="1000" b="1" dirty="0"/>
              <a:t>effects of physiological oxygen concentrations on glycolysis and gluconeogenesis in hepatocyte </a:t>
            </a:r>
            <a:r>
              <a:rPr lang="en-US" sz="1000" b="1" dirty="0" smtClean="0"/>
              <a:t>cultures.</a:t>
            </a:r>
            <a:r>
              <a:rPr lang="en-US" sz="1000" dirty="0"/>
              <a:t> </a:t>
            </a:r>
            <a:r>
              <a:rPr lang="en-US" sz="1000" dirty="0" err="1" smtClean="0"/>
              <a:t>Wölfle</a:t>
            </a:r>
            <a:r>
              <a:rPr lang="en-US" sz="1000" dirty="0"/>
              <a:t>, D. &amp; </a:t>
            </a:r>
            <a:r>
              <a:rPr lang="en-US" sz="1000" dirty="0" err="1"/>
              <a:t>Jungermann</a:t>
            </a:r>
            <a:r>
              <a:rPr lang="en-US" sz="1000" dirty="0"/>
              <a:t>, K</a:t>
            </a:r>
            <a:r>
              <a:rPr lang="en-US" sz="1000" dirty="0" smtClean="0"/>
              <a:t>.; </a:t>
            </a:r>
            <a:r>
              <a:rPr lang="en-US" sz="1000" i="1" dirty="0" err="1" smtClean="0"/>
              <a:t>Eur</a:t>
            </a:r>
            <a:r>
              <a:rPr lang="en-US" sz="1000" i="1" dirty="0" smtClean="0"/>
              <a:t> </a:t>
            </a:r>
            <a:r>
              <a:rPr lang="en-US" sz="1000" i="1" dirty="0"/>
              <a:t>J </a:t>
            </a:r>
            <a:r>
              <a:rPr lang="en-US" sz="1000" i="1" dirty="0" err="1"/>
              <a:t>Biochem</a:t>
            </a:r>
            <a:r>
              <a:rPr lang="en-US" sz="1000" i="1" dirty="0"/>
              <a:t>, </a:t>
            </a:r>
            <a:r>
              <a:rPr lang="en-US" sz="1000" b="1" dirty="0"/>
              <a:t>1985</a:t>
            </a:r>
            <a:r>
              <a:rPr lang="en-US" sz="1000" i="1" dirty="0"/>
              <a:t>, 151</a:t>
            </a:r>
            <a:r>
              <a:rPr lang="en-US" sz="1000" dirty="0"/>
              <a:t>, 299-303</a:t>
            </a:r>
            <a:endParaRPr lang="en-US" sz="1000" dirty="0" smtClean="0"/>
          </a:p>
          <a:p>
            <a:endParaRPr lang="en-US" sz="1000" dirty="0" smtClean="0"/>
          </a:p>
          <a:p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620585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Zonated Metabolites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1"/>
            <a:ext cx="3886200" cy="2362199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production/utilization by hepatocytes along sinusoid</a:t>
            </a:r>
            <a:endParaRPr lang="en-US" dirty="0"/>
          </a:p>
          <a:p>
            <a:pPr lvl="1"/>
            <a:r>
              <a:rPr lang="en-US" dirty="0"/>
              <a:t>depending on hepatic metabolism &amp; exchange</a:t>
            </a:r>
          </a:p>
          <a:p>
            <a:pPr lvl="1"/>
            <a:r>
              <a:rPr lang="de-DE" dirty="0" smtClean="0"/>
              <a:t>glucose &amp; lactate between 10-50% increase/decrease</a:t>
            </a:r>
            <a:endParaRPr lang="de-DE" dirty="0"/>
          </a:p>
          <a:p>
            <a:pPr lvl="1"/>
            <a:r>
              <a:rPr lang="de-DE" dirty="0"/>
              <a:t>O2 </a:t>
            </a:r>
            <a:r>
              <a:rPr lang="de-DE" dirty="0" smtClean="0"/>
              <a:t>~50</a:t>
            </a:r>
            <a:r>
              <a:rPr lang="de-DE" dirty="0"/>
              <a:t>% </a:t>
            </a:r>
            <a:r>
              <a:rPr lang="de-DE" dirty="0" smtClean="0"/>
              <a:t>decline with strong longterm &amp; shortterm effects of O2 on glucose metabolism</a:t>
            </a:r>
            <a:endParaRPr lang="en-US" dirty="0"/>
          </a:p>
        </p:txBody>
      </p:sp>
      <p:grpSp>
        <p:nvGrpSpPr>
          <p:cNvPr id="2" name="Group 1"/>
          <p:cNvGrpSpPr/>
          <p:nvPr/>
        </p:nvGrpSpPr>
        <p:grpSpPr>
          <a:xfrm>
            <a:off x="457200" y="4096795"/>
            <a:ext cx="4367050" cy="1981200"/>
            <a:chOff x="5039714" y="1993137"/>
            <a:chExt cx="3763365" cy="1707326"/>
          </a:xfrm>
        </p:grpSpPr>
        <p:pic>
          <p:nvPicPr>
            <p:cNvPr id="13314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88704" y="2068286"/>
              <a:ext cx="714375" cy="1257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315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39714" y="1993137"/>
              <a:ext cx="590550" cy="1476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316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30264" y="2045525"/>
              <a:ext cx="2419350" cy="1371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317" name="Picture 5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15000" y="3519488"/>
              <a:ext cx="295275" cy="180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318" name="Picture 6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0000" y="3490913"/>
              <a:ext cx="285750" cy="209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" name="TextBox 2"/>
          <p:cNvSpPr txBox="1"/>
          <p:nvPr/>
        </p:nvSpPr>
        <p:spPr>
          <a:xfrm>
            <a:off x="5105400" y="5638800"/>
            <a:ext cx="4038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/>
            </a:r>
            <a:br>
              <a:rPr lang="en-US" sz="1000" dirty="0"/>
            </a:br>
            <a:r>
              <a:rPr lang="en-US" sz="1000" b="1" dirty="0"/>
              <a:t>Role of oxygen in the zonation of carbohydrate metabolism and gene expression in </a:t>
            </a:r>
            <a:r>
              <a:rPr lang="en-US" sz="1000" b="1" dirty="0" smtClean="0"/>
              <a:t>liver.</a:t>
            </a:r>
            <a:r>
              <a:rPr lang="en-US" sz="1000" dirty="0"/>
              <a:t> </a:t>
            </a:r>
            <a:r>
              <a:rPr lang="en-US" sz="1000" dirty="0" smtClean="0"/>
              <a:t> </a:t>
            </a:r>
            <a:r>
              <a:rPr lang="en-US" sz="1000" dirty="0" err="1" smtClean="0"/>
              <a:t>Jungermann</a:t>
            </a:r>
            <a:r>
              <a:rPr lang="en-US" sz="1000" dirty="0"/>
              <a:t>, K. &amp; </a:t>
            </a:r>
            <a:r>
              <a:rPr lang="en-US" sz="1000" dirty="0" err="1"/>
              <a:t>Kietzmann</a:t>
            </a:r>
            <a:r>
              <a:rPr lang="en-US" sz="1000" dirty="0"/>
              <a:t>, T. </a:t>
            </a:r>
            <a:r>
              <a:rPr lang="en-US" sz="1000" i="1" dirty="0" smtClean="0"/>
              <a:t>Kidney </a:t>
            </a:r>
            <a:r>
              <a:rPr lang="en-US" sz="1000" i="1" dirty="0" err="1"/>
              <a:t>Int</a:t>
            </a:r>
            <a:r>
              <a:rPr lang="en-US" sz="1000" i="1" dirty="0" smtClean="0"/>
              <a:t>, </a:t>
            </a:r>
            <a:r>
              <a:rPr lang="en-US" sz="1000" b="1" dirty="0"/>
              <a:t>1997</a:t>
            </a:r>
            <a:r>
              <a:rPr lang="en-US" sz="1000" i="1" dirty="0"/>
              <a:t>, 51</a:t>
            </a:r>
            <a:r>
              <a:rPr lang="en-US" sz="1000" dirty="0"/>
              <a:t>, </a:t>
            </a:r>
            <a:r>
              <a:rPr lang="en-US" sz="1000" dirty="0" smtClean="0"/>
              <a:t>402-412</a:t>
            </a:r>
          </a:p>
          <a:p>
            <a:r>
              <a:rPr lang="en-US" sz="1000" b="1" dirty="0" smtClean="0"/>
              <a:t>Long-term </a:t>
            </a:r>
            <a:r>
              <a:rPr lang="en-US" sz="1000" b="1" dirty="0"/>
              <a:t>effects of physiological oxygen concentrations on glycolysis and gluconeogenesis in hepatocyte </a:t>
            </a:r>
            <a:r>
              <a:rPr lang="en-US" sz="1000" b="1" dirty="0" smtClean="0"/>
              <a:t>cultures.</a:t>
            </a:r>
            <a:r>
              <a:rPr lang="en-US" sz="1000" dirty="0"/>
              <a:t> </a:t>
            </a:r>
            <a:r>
              <a:rPr lang="en-US" sz="1000" dirty="0" err="1" smtClean="0"/>
              <a:t>Wölfle</a:t>
            </a:r>
            <a:r>
              <a:rPr lang="en-US" sz="1000" dirty="0"/>
              <a:t>, D. &amp; </a:t>
            </a:r>
            <a:r>
              <a:rPr lang="en-US" sz="1000" dirty="0" err="1"/>
              <a:t>Jungermann</a:t>
            </a:r>
            <a:r>
              <a:rPr lang="en-US" sz="1000" dirty="0"/>
              <a:t>, K</a:t>
            </a:r>
            <a:r>
              <a:rPr lang="en-US" sz="1000" dirty="0" smtClean="0"/>
              <a:t>.; </a:t>
            </a:r>
            <a:r>
              <a:rPr lang="en-US" sz="1000" i="1" dirty="0" err="1" smtClean="0"/>
              <a:t>Eur</a:t>
            </a:r>
            <a:r>
              <a:rPr lang="en-US" sz="1000" i="1" dirty="0" smtClean="0"/>
              <a:t> </a:t>
            </a:r>
            <a:r>
              <a:rPr lang="en-US" sz="1000" i="1" dirty="0"/>
              <a:t>J </a:t>
            </a:r>
            <a:r>
              <a:rPr lang="en-US" sz="1000" i="1" dirty="0" err="1"/>
              <a:t>Biochem</a:t>
            </a:r>
            <a:r>
              <a:rPr lang="en-US" sz="1000" i="1" dirty="0"/>
              <a:t>, </a:t>
            </a:r>
            <a:r>
              <a:rPr lang="en-US" sz="1000" b="1" dirty="0"/>
              <a:t>1985</a:t>
            </a:r>
            <a:r>
              <a:rPr lang="en-US" sz="1000" i="1" dirty="0"/>
              <a:t>, 151</a:t>
            </a:r>
            <a:r>
              <a:rPr lang="en-US" sz="1000" dirty="0"/>
              <a:t>, 299-303</a:t>
            </a:r>
            <a:endParaRPr lang="en-US" sz="1000" dirty="0" smtClean="0"/>
          </a:p>
          <a:p>
            <a:endParaRPr lang="en-US" sz="1000" dirty="0" smtClean="0"/>
          </a:p>
          <a:p>
            <a:endParaRPr lang="en-US" sz="1000" dirty="0"/>
          </a:p>
        </p:txBody>
      </p:sp>
      <p:pic>
        <p:nvPicPr>
          <p:cNvPr id="13319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6334" y="1524000"/>
            <a:ext cx="4005297" cy="38148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400" y="1299844"/>
            <a:ext cx="342640" cy="2100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1250106"/>
            <a:ext cx="331587" cy="243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63806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Zonated Gene Expression</a:t>
            </a:r>
            <a:endParaRPr 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676400"/>
            <a:ext cx="3544285" cy="47001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1828800"/>
            <a:ext cx="3589337" cy="12462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7" name="Rectangle 6"/>
          <p:cNvSpPr/>
          <p:nvPr/>
        </p:nvSpPr>
        <p:spPr>
          <a:xfrm>
            <a:off x="5410200" y="6381690"/>
            <a:ext cx="38862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b="1" dirty="0" smtClean="0"/>
              <a:t>Differential </a:t>
            </a:r>
            <a:r>
              <a:rPr lang="en-US" sz="1000" b="1" dirty="0"/>
              <a:t>gene expression in </a:t>
            </a:r>
            <a:r>
              <a:rPr lang="en-US" sz="1000" b="1" dirty="0" err="1"/>
              <a:t>periportal</a:t>
            </a:r>
            <a:r>
              <a:rPr lang="en-US" sz="1000" b="1" dirty="0"/>
              <a:t> and </a:t>
            </a:r>
            <a:r>
              <a:rPr lang="en-US" sz="1000" b="1" dirty="0" err="1"/>
              <a:t>perivenous</a:t>
            </a:r>
            <a:r>
              <a:rPr lang="en-US" sz="1000" b="1" dirty="0"/>
              <a:t> mouse hepatocytes</a:t>
            </a:r>
            <a:r>
              <a:rPr lang="en-US" sz="1000" b="1" dirty="0" smtClean="0"/>
              <a:t>.</a:t>
            </a:r>
            <a:r>
              <a:rPr lang="en-US" sz="1000" dirty="0" smtClean="0"/>
              <a:t> </a:t>
            </a:r>
            <a:r>
              <a:rPr lang="en-US" sz="1000" dirty="0" err="1" smtClean="0"/>
              <a:t>Braeuning</a:t>
            </a:r>
            <a:r>
              <a:rPr lang="en-US" sz="1000" dirty="0"/>
              <a:t>, A. et al</a:t>
            </a:r>
            <a:r>
              <a:rPr lang="en-US" sz="1000" dirty="0" smtClean="0"/>
              <a:t>.; </a:t>
            </a:r>
            <a:r>
              <a:rPr lang="en-US" sz="1000" i="1" dirty="0" smtClean="0"/>
              <a:t>, </a:t>
            </a:r>
            <a:r>
              <a:rPr lang="en-US" sz="1000" b="1" dirty="0"/>
              <a:t>2006</a:t>
            </a:r>
            <a:r>
              <a:rPr lang="en-US" sz="1000" i="1" dirty="0"/>
              <a:t>, 273</a:t>
            </a:r>
            <a:r>
              <a:rPr lang="en-US" sz="1000" dirty="0"/>
              <a:t>, 5051-5061</a:t>
            </a:r>
            <a:r>
              <a:rPr lang="en-US" sz="1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89714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81859">
            <a:off x="2578870" y="1903408"/>
            <a:ext cx="4083205" cy="39056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Zonated Protein Levels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334000" y="6400800"/>
            <a:ext cx="37898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Functional </a:t>
            </a:r>
            <a:r>
              <a:rPr lang="en-US" sz="1000" b="1" dirty="0"/>
              <a:t>heterogeneity of </a:t>
            </a:r>
            <a:r>
              <a:rPr lang="en-US" sz="1000" b="1" dirty="0" err="1"/>
              <a:t>periportal</a:t>
            </a:r>
            <a:r>
              <a:rPr lang="en-US" sz="1000" b="1" dirty="0"/>
              <a:t> and </a:t>
            </a:r>
            <a:r>
              <a:rPr lang="en-US" sz="1000" b="1" dirty="0" err="1"/>
              <a:t>perivenous</a:t>
            </a:r>
            <a:r>
              <a:rPr lang="en-US" sz="1000" b="1" dirty="0"/>
              <a:t> hepatocytes.</a:t>
            </a:r>
            <a:br>
              <a:rPr lang="en-US" sz="1000" b="1" dirty="0"/>
            </a:br>
            <a:r>
              <a:rPr lang="en-US" sz="1000" dirty="0" err="1"/>
              <a:t>Jungermann</a:t>
            </a:r>
            <a:r>
              <a:rPr lang="en-US" sz="1000" dirty="0"/>
              <a:t>, K</a:t>
            </a:r>
            <a:r>
              <a:rPr lang="en-US" sz="1000" dirty="0" smtClean="0"/>
              <a:t>.; </a:t>
            </a:r>
            <a:r>
              <a:rPr lang="en-US" sz="1000" i="1" dirty="0" smtClean="0"/>
              <a:t>Enzyme</a:t>
            </a:r>
            <a:r>
              <a:rPr lang="en-US" sz="1000" i="1" dirty="0"/>
              <a:t>, </a:t>
            </a:r>
            <a:r>
              <a:rPr lang="en-US" sz="1000" b="1" dirty="0"/>
              <a:t>1986</a:t>
            </a:r>
            <a:r>
              <a:rPr lang="en-US" sz="1000" i="1" dirty="0"/>
              <a:t>, 35</a:t>
            </a:r>
            <a:r>
              <a:rPr lang="en-US" sz="1000" dirty="0"/>
              <a:t>, 161-180</a:t>
            </a:r>
            <a:endParaRPr lang="en-US" sz="1000" dirty="0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79007"/>
            <a:ext cx="3037493" cy="12639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0263" y="2082000"/>
            <a:ext cx="2495550" cy="9609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37142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ZonatED Signalling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4648200" cy="2819399"/>
          </a:xfrm>
        </p:spPr>
        <p:txBody>
          <a:bodyPr>
            <a:normAutofit fontScale="92500" lnSpcReduction="10000"/>
          </a:bodyPr>
          <a:lstStyle/>
          <a:p>
            <a:r>
              <a:rPr lang="de-DE" dirty="0" smtClean="0"/>
              <a:t>Hormonal gradients</a:t>
            </a:r>
            <a:endParaRPr lang="de-DE" b="1" dirty="0"/>
          </a:p>
          <a:p>
            <a:pPr lvl="1"/>
            <a:r>
              <a:rPr lang="de-DE" dirty="0"/>
              <a:t>liver main role in clearance of </a:t>
            </a:r>
            <a:r>
              <a:rPr lang="de-DE" dirty="0" smtClean="0"/>
              <a:t>hormones</a:t>
            </a:r>
          </a:p>
          <a:p>
            <a:pPr lvl="2"/>
            <a:r>
              <a:rPr lang="de-DE" dirty="0"/>
              <a:t>insulin (85-50% fasting, postprandial)</a:t>
            </a:r>
          </a:p>
          <a:p>
            <a:pPr lvl="2"/>
            <a:r>
              <a:rPr lang="de-DE" dirty="0"/>
              <a:t>glucagon (~50</a:t>
            </a:r>
            <a:r>
              <a:rPr lang="de-DE" dirty="0" smtClean="0"/>
              <a:t>%) &amp; epinephrine</a:t>
            </a:r>
            <a:endParaRPr lang="de-DE" dirty="0"/>
          </a:p>
          <a:p>
            <a:pPr lvl="1"/>
            <a:r>
              <a:rPr lang="de-DE" dirty="0"/>
              <a:t>but also producer of </a:t>
            </a:r>
            <a:r>
              <a:rPr lang="de-DE" dirty="0" smtClean="0"/>
              <a:t>hormones</a:t>
            </a:r>
            <a:endParaRPr lang="de-DE" dirty="0"/>
          </a:p>
          <a:p>
            <a:pPr lvl="2"/>
            <a:r>
              <a:rPr lang="de-DE" dirty="0" smtClean="0"/>
              <a:t>large adenosine gradient</a:t>
            </a:r>
          </a:p>
          <a:p>
            <a:pPr lvl="1"/>
            <a:r>
              <a:rPr lang="de-DE" dirty="0" smtClean="0"/>
              <a:t>changing ratio (glucagon+epinephrine)/insulin</a:t>
            </a:r>
            <a:endParaRPr lang="de-DE" dirty="0"/>
          </a:p>
          <a:p>
            <a:endParaRPr lang="de-DE" dirty="0" smtClean="0"/>
          </a:p>
        </p:txBody>
      </p:sp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1463149"/>
            <a:ext cx="3324225" cy="4666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" name="Group 3"/>
          <p:cNvGrpSpPr/>
          <p:nvPr/>
        </p:nvGrpSpPr>
        <p:grpSpPr>
          <a:xfrm>
            <a:off x="753154" y="4519724"/>
            <a:ext cx="3905318" cy="1728787"/>
            <a:chOff x="357806" y="4530374"/>
            <a:chExt cx="4486275" cy="1985962"/>
          </a:xfrm>
        </p:grpSpPr>
        <p:pic>
          <p:nvPicPr>
            <p:cNvPr id="9221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10631" y="4530374"/>
              <a:ext cx="933450" cy="1371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222" name="Picture 6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7806" y="4530374"/>
              <a:ext cx="638175" cy="1752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223" name="Picture 7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5981" y="4577999"/>
              <a:ext cx="2914650" cy="1657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224" name="Picture 8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8206" y="6282974"/>
              <a:ext cx="352425" cy="209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225" name="Picture 9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3000" y="6259161"/>
              <a:ext cx="323850" cy="2571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4" name="Rectangle 13"/>
          <p:cNvSpPr/>
          <p:nvPr/>
        </p:nvSpPr>
        <p:spPr>
          <a:xfrm>
            <a:off x="5562600" y="6400800"/>
            <a:ext cx="4572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b="1" dirty="0"/>
              <a:t>Hepatocyte heterogeneity in the metabolism of carbohydrates.</a:t>
            </a:r>
            <a:br>
              <a:rPr lang="en-US" sz="1000" b="1" dirty="0"/>
            </a:br>
            <a:r>
              <a:rPr lang="en-US" sz="1000" dirty="0" err="1"/>
              <a:t>Jungermann</a:t>
            </a:r>
            <a:r>
              <a:rPr lang="en-US" sz="1000" dirty="0"/>
              <a:t>, K. &amp; Thurman, R. G.; </a:t>
            </a:r>
            <a:r>
              <a:rPr lang="en-US" sz="1000" i="1" dirty="0"/>
              <a:t>Enzyme, </a:t>
            </a:r>
            <a:r>
              <a:rPr lang="en-US" sz="1000" b="1" dirty="0"/>
              <a:t>1992</a:t>
            </a:r>
            <a:r>
              <a:rPr lang="en-US" sz="1000" i="1" dirty="0"/>
              <a:t>, 46</a:t>
            </a:r>
            <a:r>
              <a:rPr lang="en-US" sz="1000" dirty="0"/>
              <a:t>, 33-58 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187014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6000" dirty="0" smtClean="0"/>
              <a:t>Liver </a:t>
            </a:r>
            <a:r>
              <a:rPr lang="de-DE" sz="6000" dirty="0" smtClean="0"/>
              <a:t>Architecture </a:t>
            </a:r>
            <a:br>
              <a:rPr lang="de-DE" sz="6000" dirty="0" smtClean="0"/>
            </a:br>
            <a:r>
              <a:rPr lang="de-DE" sz="6000" dirty="0" smtClean="0"/>
              <a:t>		</a:t>
            </a:r>
            <a:r>
              <a:rPr lang="de-DE" sz="6000" dirty="0" smtClean="0"/>
              <a:t>On </a:t>
            </a:r>
            <a:r>
              <a:rPr lang="de-DE" sz="6000" dirty="0" smtClean="0"/>
              <a:t>a Tissue-scale</a:t>
            </a:r>
            <a:endParaRPr lang="en-US" sz="60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7333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5562600" y="6400800"/>
            <a:ext cx="4572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b="1" dirty="0"/>
              <a:t>Hepatocyte heterogeneity in the metabolism of carbohydrates.</a:t>
            </a:r>
            <a:br>
              <a:rPr lang="en-US" sz="1000" b="1" dirty="0"/>
            </a:br>
            <a:r>
              <a:rPr lang="en-US" sz="1000" dirty="0" err="1"/>
              <a:t>Jungermann</a:t>
            </a:r>
            <a:r>
              <a:rPr lang="en-US" sz="1000" dirty="0"/>
              <a:t>, K. &amp; Thurman, R. G.; </a:t>
            </a:r>
            <a:r>
              <a:rPr lang="en-US" sz="1000" i="1" dirty="0"/>
              <a:t>Enzyme, </a:t>
            </a:r>
            <a:r>
              <a:rPr lang="en-US" sz="1000" b="1" dirty="0"/>
              <a:t>1992</a:t>
            </a:r>
            <a:r>
              <a:rPr lang="en-US" sz="1000" i="1" dirty="0"/>
              <a:t>, 46</a:t>
            </a:r>
            <a:r>
              <a:rPr lang="en-US" sz="1000" dirty="0"/>
              <a:t>, 33-58 </a:t>
            </a:r>
            <a:endParaRPr lang="en-US" sz="1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4800" dirty="0" smtClean="0"/>
              <a:t>Induction of pp/PV via </a:t>
            </a:r>
            <a:br>
              <a:rPr lang="de-DE" sz="4800" dirty="0" smtClean="0"/>
            </a:br>
            <a:r>
              <a:rPr lang="de-DE" sz="4800" dirty="0" smtClean="0"/>
              <a:t>Insulin &amp; Glucagon</a:t>
            </a:r>
            <a:endParaRPr lang="en-US" sz="4800" dirty="0"/>
          </a:p>
        </p:txBody>
      </p:sp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456" y="1600200"/>
            <a:ext cx="6378936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55481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1143000"/>
          </a:xfrm>
        </p:spPr>
        <p:txBody>
          <a:bodyPr/>
          <a:lstStyle/>
          <a:p>
            <a:r>
              <a:rPr lang="de-DE" sz="5400" dirty="0" smtClean="0"/>
              <a:t>Zonated Glucose </a:t>
            </a:r>
            <a:r>
              <a:rPr lang="de-DE" sz="5400" dirty="0" smtClean="0"/>
              <a:t>Metabolism</a:t>
            </a:r>
            <a:endParaRPr lang="en-US" sz="5400" dirty="0"/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371599"/>
            <a:ext cx="5105400" cy="46793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5277980" y="6438353"/>
            <a:ext cx="37898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Functional </a:t>
            </a:r>
            <a:r>
              <a:rPr lang="en-US" sz="1000" b="1" dirty="0"/>
              <a:t>heterogeneity of </a:t>
            </a:r>
            <a:r>
              <a:rPr lang="en-US" sz="1000" b="1" dirty="0" err="1"/>
              <a:t>periportal</a:t>
            </a:r>
            <a:r>
              <a:rPr lang="en-US" sz="1000" b="1" dirty="0"/>
              <a:t> and </a:t>
            </a:r>
            <a:r>
              <a:rPr lang="en-US" sz="1000" b="1" dirty="0" err="1"/>
              <a:t>perivenous</a:t>
            </a:r>
            <a:r>
              <a:rPr lang="en-US" sz="1000" b="1" dirty="0"/>
              <a:t> hepatocytes.</a:t>
            </a:r>
            <a:br>
              <a:rPr lang="en-US" sz="1000" b="1" dirty="0"/>
            </a:br>
            <a:r>
              <a:rPr lang="en-US" sz="1000" dirty="0" err="1"/>
              <a:t>Jungermann</a:t>
            </a:r>
            <a:r>
              <a:rPr lang="en-US" sz="1000" dirty="0"/>
              <a:t>, K</a:t>
            </a:r>
            <a:r>
              <a:rPr lang="en-US" sz="1000" dirty="0" smtClean="0"/>
              <a:t>.; </a:t>
            </a:r>
            <a:r>
              <a:rPr lang="en-US" sz="1000" i="1" dirty="0" smtClean="0"/>
              <a:t>Enzyme</a:t>
            </a:r>
            <a:r>
              <a:rPr lang="en-US" sz="1000" i="1" dirty="0"/>
              <a:t>, </a:t>
            </a:r>
            <a:r>
              <a:rPr lang="en-US" sz="1000" b="1" dirty="0"/>
              <a:t>1986</a:t>
            </a:r>
            <a:r>
              <a:rPr lang="en-US" sz="1000" i="1" dirty="0"/>
              <a:t>, 35</a:t>
            </a:r>
            <a:r>
              <a:rPr lang="en-US" sz="1000" dirty="0"/>
              <a:t>, 161-180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587292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Dynamic Zonation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581400" cy="4800600"/>
          </a:xfrm>
        </p:spPr>
        <p:txBody>
          <a:bodyPr>
            <a:normAutofit fontScale="85000" lnSpcReduction="10000"/>
          </a:bodyPr>
          <a:lstStyle/>
          <a:p>
            <a:r>
              <a:rPr lang="de-DE" dirty="0"/>
              <a:t>A</a:t>
            </a:r>
            <a:r>
              <a:rPr lang="de-DE" dirty="0" smtClean="0"/>
              <a:t>daptations </a:t>
            </a:r>
            <a:r>
              <a:rPr lang="de-DE" dirty="0" smtClean="0"/>
              <a:t>of zonation depending on physiological </a:t>
            </a:r>
            <a:r>
              <a:rPr lang="de-DE" dirty="0" smtClean="0"/>
              <a:t>state</a:t>
            </a:r>
          </a:p>
          <a:p>
            <a:pPr lvl="1"/>
            <a:r>
              <a:rPr lang="de-DE" dirty="0" smtClean="0"/>
              <a:t>fed -&gt; fast transition associated with decreasing insulin &amp; increasing glucagon</a:t>
            </a:r>
            <a:endParaRPr lang="de-DE" dirty="0" smtClean="0"/>
          </a:p>
          <a:p>
            <a:r>
              <a:rPr lang="de-DE" dirty="0" smtClean="0"/>
              <a:t>hormone/oxygen dependent expression</a:t>
            </a:r>
            <a:endParaRPr lang="de-DE" dirty="0" smtClean="0"/>
          </a:p>
          <a:p>
            <a:pPr lvl="1"/>
            <a:r>
              <a:rPr lang="de-DE" dirty="0" smtClean="0"/>
              <a:t>adapting </a:t>
            </a:r>
            <a:r>
              <a:rPr lang="de-DE" dirty="0"/>
              <a:t>enzyme activities via hormone gradients on </a:t>
            </a:r>
            <a:r>
              <a:rPr lang="de-DE" dirty="0" smtClean="0"/>
              <a:t>longer </a:t>
            </a:r>
            <a:r>
              <a:rPr lang="de-DE" dirty="0"/>
              <a:t>time scale </a:t>
            </a:r>
            <a:r>
              <a:rPr lang="de-DE" dirty="0" smtClean="0"/>
              <a:t>(</a:t>
            </a:r>
            <a:r>
              <a:rPr lang="de-DE" b="1" dirty="0" smtClean="0"/>
              <a:t>expresson signal integrator </a:t>
            </a:r>
            <a:r>
              <a:rPr lang="de-DE" dirty="0" smtClean="0"/>
              <a:t>over the last hours)</a:t>
            </a:r>
          </a:p>
          <a:p>
            <a:pPr lvl="1"/>
            <a:r>
              <a:rPr lang="de-DE" dirty="0" smtClean="0"/>
              <a:t>in addition to </a:t>
            </a:r>
            <a:r>
              <a:rPr lang="de-DE" dirty="0"/>
              <a:t>fast </a:t>
            </a:r>
            <a:r>
              <a:rPr lang="de-DE" dirty="0" smtClean="0"/>
              <a:t>regulation via interconvertible enzymes</a:t>
            </a:r>
            <a:endParaRPr lang="de-DE" dirty="0"/>
          </a:p>
          <a:p>
            <a:pPr marL="457200" lvl="1" indent="0">
              <a:buNone/>
            </a:pPr>
            <a:endParaRPr lang="de-DE" dirty="0"/>
          </a:p>
          <a:p>
            <a:pPr lvl="1"/>
            <a:endParaRPr lang="en-US" dirty="0"/>
          </a:p>
        </p:txBody>
      </p:sp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1933" y="1752600"/>
            <a:ext cx="4591050" cy="13516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5562600" y="6381690"/>
            <a:ext cx="4572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b="1" dirty="0" smtClean="0"/>
              <a:t>Hepatocyte </a:t>
            </a:r>
            <a:r>
              <a:rPr lang="en-US" sz="1000" b="1" dirty="0"/>
              <a:t>heterogeneity in the metabolism of carbohydrates.</a:t>
            </a:r>
            <a:br>
              <a:rPr lang="en-US" sz="1000" b="1" dirty="0"/>
            </a:br>
            <a:r>
              <a:rPr lang="en-US" sz="1000" dirty="0" err="1"/>
              <a:t>Jungermann</a:t>
            </a:r>
            <a:r>
              <a:rPr lang="en-US" sz="1000" dirty="0"/>
              <a:t>, K. &amp; Thurman, R. </a:t>
            </a:r>
            <a:r>
              <a:rPr lang="en-US" sz="1000" dirty="0" smtClean="0"/>
              <a:t>G.; </a:t>
            </a:r>
            <a:r>
              <a:rPr lang="en-US" sz="1000" i="1" dirty="0" smtClean="0"/>
              <a:t>Enzyme, </a:t>
            </a:r>
            <a:r>
              <a:rPr lang="en-US" sz="1000" b="1" dirty="0"/>
              <a:t>1992</a:t>
            </a:r>
            <a:r>
              <a:rPr lang="en-US" sz="1000" i="1" dirty="0"/>
              <a:t>, 46</a:t>
            </a:r>
            <a:r>
              <a:rPr lang="en-US" sz="1000" dirty="0"/>
              <a:t>, 33-58</a:t>
            </a:r>
            <a:r>
              <a:rPr lang="en-US" sz="1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43154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9573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Liver Lobulus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1524000"/>
            <a:ext cx="5600700" cy="48614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19723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286000" y="2136339"/>
            <a:ext cx="4572000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dirty="0"/>
              <a:t>Heterogeneous sinusoid network</a:t>
            </a:r>
          </a:p>
          <a:p>
            <a:pPr lvl="1"/>
            <a:r>
              <a:rPr lang="de-DE" b="1" dirty="0"/>
              <a:t>near portal vene</a:t>
            </a:r>
            <a:r>
              <a:rPr lang="de-DE" dirty="0"/>
              <a:t> and hepatic artery sinusoids are arranged in </a:t>
            </a:r>
            <a:r>
              <a:rPr lang="de-DE" b="1" dirty="0"/>
              <a:t>interconnecting polygonal networks</a:t>
            </a:r>
          </a:p>
          <a:p>
            <a:pPr lvl="1"/>
            <a:r>
              <a:rPr lang="de-DE" dirty="0"/>
              <a:t>farther away from the portal vein the sinusoids become organized as </a:t>
            </a:r>
            <a:r>
              <a:rPr lang="de-DE" b="1" dirty="0"/>
              <a:t>parallel vessels terminating in the central vein</a:t>
            </a:r>
          </a:p>
          <a:p>
            <a:pPr lvl="1"/>
            <a:r>
              <a:rPr lang="de-DE" dirty="0"/>
              <a:t>short </a:t>
            </a:r>
            <a:r>
              <a:rPr lang="de-DE" b="1" dirty="0"/>
              <a:t>intersinusoidal sinusoids</a:t>
            </a:r>
            <a:r>
              <a:rPr lang="de-DE" dirty="0"/>
              <a:t> connect adjacent parallel sinusoids</a:t>
            </a:r>
          </a:p>
        </p:txBody>
      </p:sp>
    </p:spTree>
    <p:extLst>
      <p:ext uri="{BB962C8B-B14F-4D97-AF65-F5344CB8AC3E}">
        <p14:creationId xmlns:p14="http://schemas.microsoft.com/office/powerpoint/2010/main" val="1854705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038600" cy="4525963"/>
          </a:xfrm>
        </p:spPr>
        <p:txBody>
          <a:bodyPr>
            <a:normAutofit/>
          </a:bodyPr>
          <a:lstStyle/>
          <a:p>
            <a:pPr marL="431800" indent="-323850">
              <a:buSzPct val="45000"/>
              <a:buFont typeface="Wingdings" charset="2"/>
              <a:buChar char="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</a:pPr>
            <a:r>
              <a:rPr lang="en-US" dirty="0" smtClean="0"/>
              <a:t>Varying </a:t>
            </a:r>
            <a:r>
              <a:rPr lang="en-US" dirty="0" err="1"/>
              <a:t>heptatocyte</a:t>
            </a:r>
            <a:r>
              <a:rPr lang="en-US" dirty="0"/>
              <a:t> metabolism from </a:t>
            </a:r>
            <a:r>
              <a:rPr lang="en-US" dirty="0" err="1"/>
              <a:t>pp</a:t>
            </a:r>
            <a:r>
              <a:rPr lang="en-US" dirty="0"/>
              <a:t> to </a:t>
            </a:r>
            <a:r>
              <a:rPr lang="en-US" dirty="0" err="1"/>
              <a:t>pv</a:t>
            </a:r>
            <a:r>
              <a:rPr lang="en-US" dirty="0"/>
              <a:t> (</a:t>
            </a:r>
            <a:r>
              <a:rPr lang="en-US" b="1" dirty="0"/>
              <a:t>zonation</a:t>
            </a:r>
            <a:r>
              <a:rPr lang="en-US" dirty="0"/>
              <a:t>)</a:t>
            </a:r>
          </a:p>
          <a:p>
            <a:pPr marL="1727200" lvl="1" indent="-573088">
              <a:buSzPct val="45000"/>
              <a:buFont typeface="Wingdings" charset="2"/>
              <a:buChar char="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</a:pPr>
            <a:r>
              <a:rPr lang="en-US" dirty="0"/>
              <a:t>glucose metabolism</a:t>
            </a:r>
          </a:p>
          <a:p>
            <a:pPr marL="1727200" lvl="1" indent="-573088">
              <a:buSzPct val="45000"/>
              <a:buFont typeface="Wingdings" charset="2"/>
              <a:buChar char="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</a:pPr>
            <a:r>
              <a:rPr lang="en-US" dirty="0"/>
              <a:t>nitrogen metabolism</a:t>
            </a:r>
          </a:p>
          <a:p>
            <a:pPr marL="1727200" lvl="1" indent="-573088">
              <a:buSzPct val="45000"/>
              <a:buFont typeface="Wingdings" charset="2"/>
              <a:buChar char="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</a:pPr>
            <a:r>
              <a:rPr lang="en-US" dirty="0"/>
              <a:t>fatty acid metabolism</a:t>
            </a:r>
          </a:p>
          <a:p>
            <a:pPr marL="1727200" lvl="1" indent="-573088">
              <a:buSzPct val="45000"/>
              <a:buFont typeface="Wingdings" charset="2"/>
              <a:buChar char="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</a:pPr>
            <a:r>
              <a:rPr lang="en-US" dirty="0"/>
              <a:t>detoxification</a:t>
            </a:r>
          </a:p>
          <a:p>
            <a:pPr marL="431800" indent="-323850">
              <a:buSzPct val="45000"/>
              <a:buFont typeface="Wingdings" charset="2"/>
              <a:buChar char="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</a:pPr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1163" y="801175"/>
            <a:ext cx="3309912" cy="26331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0681" y="3439305"/>
            <a:ext cx="3190875" cy="3301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218" y="3439305"/>
            <a:ext cx="3870481" cy="3581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8557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1031174"/>
            <a:ext cx="3819728" cy="579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743200"/>
            <a:ext cx="4194050" cy="3005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72840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de-DE" dirty="0" smtClean="0"/>
              <a:t>Blood Flow 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173924"/>
            <a:ext cx="3590925" cy="6377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341" y="3498149"/>
            <a:ext cx="2550236" cy="28103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452384"/>
            <a:ext cx="2532948" cy="1976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577" y="1452384"/>
            <a:ext cx="2571734" cy="3767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85800" y="6308484"/>
            <a:ext cx="39624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/>
              <a:t>Intermittence </a:t>
            </a:r>
            <a:r>
              <a:rPr lang="en-US" sz="1000" b="1" dirty="0"/>
              <a:t>of blood flow in liver sinusoids, studied by high-resolution in vivo microscopy.</a:t>
            </a:r>
            <a:r>
              <a:rPr lang="en-US" sz="1000" dirty="0"/>
              <a:t/>
            </a:r>
            <a:br>
              <a:rPr lang="en-US" sz="1000" dirty="0"/>
            </a:br>
            <a:r>
              <a:rPr lang="en-US" sz="1000" dirty="0" err="1"/>
              <a:t>MacPhee</a:t>
            </a:r>
            <a:r>
              <a:rPr lang="en-US" sz="1000" dirty="0"/>
              <a:t>, P. J.; Schmidt, E. E. &amp; Groom, A. </a:t>
            </a:r>
            <a:r>
              <a:rPr lang="en-US" sz="1000" dirty="0" smtClean="0"/>
              <a:t>C.; </a:t>
            </a:r>
            <a:r>
              <a:rPr lang="en-US" sz="1000" b="1" dirty="0" smtClean="0"/>
              <a:t>1995</a:t>
            </a:r>
            <a:r>
              <a:rPr lang="en-US" sz="1000" i="1" dirty="0"/>
              <a:t>, 269</a:t>
            </a:r>
            <a:r>
              <a:rPr lang="en-US" sz="1000" dirty="0"/>
              <a:t>, G692-G698 </a:t>
            </a:r>
            <a:r>
              <a:rPr lang="en-US" sz="1000" dirty="0" smtClean="0"/>
              <a:t> 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812665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428" y="4862945"/>
            <a:ext cx="5675374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2532" y="1273628"/>
            <a:ext cx="5695950" cy="3419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2883" y="953984"/>
            <a:ext cx="2419350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20424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9" name="Picture 9" descr="http://www.baileybio.com/plogger/images/anatomy___physiology/12._powerpoint_-_digestive_system/liver_structur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1434" y="762000"/>
            <a:ext cx="4682566" cy="6027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de-DE" dirty="0" smtClean="0"/>
              <a:t>Liver Lobule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752600"/>
            <a:ext cx="3505200" cy="388620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liver structured </a:t>
            </a:r>
            <a:r>
              <a:rPr lang="en-US" dirty="0"/>
              <a:t>in identical </a:t>
            </a:r>
            <a:r>
              <a:rPr lang="en-US" dirty="0" smtClean="0"/>
              <a:t>subunits</a:t>
            </a:r>
            <a:br>
              <a:rPr lang="en-US" dirty="0" smtClean="0"/>
            </a:br>
            <a:r>
              <a:rPr lang="en-US" b="1" dirty="0" smtClean="0"/>
              <a:t>liver</a:t>
            </a:r>
            <a:r>
              <a:rPr lang="en-US" dirty="0" smtClean="0"/>
              <a:t> </a:t>
            </a:r>
            <a:r>
              <a:rPr lang="en-US" b="1" dirty="0" smtClean="0"/>
              <a:t>lobule</a:t>
            </a:r>
          </a:p>
          <a:p>
            <a:pPr marL="0" indent="0">
              <a:buNone/>
            </a:pPr>
            <a:endParaRPr lang="en-US" b="1" dirty="0"/>
          </a:p>
          <a:p>
            <a:r>
              <a:rPr lang="de-DE" dirty="0" smtClean="0"/>
              <a:t>dual blood supply</a:t>
            </a:r>
          </a:p>
          <a:p>
            <a:pPr lvl="1"/>
            <a:r>
              <a:rPr lang="de-DE" dirty="0" smtClean="0"/>
              <a:t>80% poorly oxygenated venous blood via </a:t>
            </a:r>
            <a:r>
              <a:rPr lang="de-DE" b="1" dirty="0" smtClean="0"/>
              <a:t>portal vein</a:t>
            </a:r>
          </a:p>
          <a:p>
            <a:pPr lvl="1"/>
            <a:r>
              <a:rPr lang="de-DE" dirty="0" smtClean="0"/>
              <a:t>20% well oxygenated via </a:t>
            </a:r>
            <a:r>
              <a:rPr lang="de-DE" b="1" dirty="0" smtClean="0"/>
              <a:t>hepatic artery</a:t>
            </a:r>
          </a:p>
          <a:p>
            <a:pPr marL="457200" lvl="1" indent="0">
              <a:buNone/>
            </a:pPr>
            <a:endParaRPr lang="de-DE" b="1" dirty="0" smtClean="0"/>
          </a:p>
          <a:p>
            <a:r>
              <a:rPr lang="de-DE" dirty="0" smtClean="0"/>
              <a:t>blood flows via </a:t>
            </a:r>
            <a:r>
              <a:rPr lang="de-DE" b="1" dirty="0" smtClean="0"/>
              <a:t>sinusoids</a:t>
            </a:r>
            <a:r>
              <a:rPr lang="de-DE" dirty="0" smtClean="0"/>
              <a:t> towards </a:t>
            </a:r>
            <a:r>
              <a:rPr lang="de-DE" b="1" dirty="0" smtClean="0"/>
              <a:t>central vene</a:t>
            </a:r>
          </a:p>
          <a:p>
            <a:pPr lvl="1"/>
            <a:r>
              <a:rPr lang="de-DE" b="1" dirty="0" smtClean="0"/>
              <a:t>pp </a:t>
            </a:r>
            <a:r>
              <a:rPr lang="de-DE" dirty="0" smtClean="0"/>
              <a:t>→</a:t>
            </a:r>
            <a:r>
              <a:rPr lang="de-DE" b="1" dirty="0" smtClean="0"/>
              <a:t> pv</a:t>
            </a:r>
            <a:endParaRPr lang="de-DE" dirty="0"/>
          </a:p>
          <a:p>
            <a:pPr marL="457200" lvl="1" indent="0">
              <a:buNone/>
            </a:pPr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val="1383758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7315200" cy="4525963"/>
          </a:xfrm>
        </p:spPr>
        <p:txBody>
          <a:bodyPr>
            <a:normAutofit/>
          </a:bodyPr>
          <a:lstStyle/>
          <a:p>
            <a:r>
              <a:rPr lang="de-DE" dirty="0" smtClean="0"/>
              <a:t>Liver architecture (structural properties)</a:t>
            </a:r>
          </a:p>
          <a:p>
            <a:pPr lvl="1"/>
            <a:r>
              <a:rPr lang="de-DE" dirty="0"/>
              <a:t>z</a:t>
            </a:r>
            <a:r>
              <a:rPr lang="de-DE" dirty="0" smtClean="0"/>
              <a:t>onated architecture </a:t>
            </a:r>
          </a:p>
          <a:p>
            <a:pPr lvl="1"/>
            <a:r>
              <a:rPr lang="de-DE" dirty="0" smtClean="0"/>
              <a:t>blood flow rates, diameters, ...</a:t>
            </a:r>
          </a:p>
          <a:p>
            <a:pPr lvl="1"/>
            <a:r>
              <a:rPr lang="de-DE" dirty="0" smtClean="0"/>
              <a:t>lymph?</a:t>
            </a:r>
          </a:p>
          <a:p>
            <a:r>
              <a:rPr lang="de-DE" dirty="0" smtClean="0"/>
              <a:t>Metabolic zonation </a:t>
            </a:r>
            <a:r>
              <a:rPr lang="de-DE" dirty="0" smtClean="0"/>
              <a:t>of glucose metabolism</a:t>
            </a:r>
            <a:endParaRPr lang="de-DE" dirty="0" smtClean="0"/>
          </a:p>
          <a:p>
            <a:pPr lvl="1"/>
            <a:r>
              <a:rPr lang="de-DE" dirty="0" smtClean="0"/>
              <a:t>differences in enzyme activities (pp, pv)</a:t>
            </a:r>
          </a:p>
          <a:p>
            <a:pPr lvl="1"/>
            <a:r>
              <a:rPr lang="de-DE" dirty="0" smtClean="0"/>
              <a:t>differences in fluxes (pp, pv)</a:t>
            </a:r>
          </a:p>
          <a:p>
            <a:pPr lvl="1"/>
            <a:r>
              <a:rPr lang="de-DE" dirty="0" smtClean="0"/>
              <a:t>model of metabolic zonation in glucose </a:t>
            </a:r>
            <a:r>
              <a:rPr lang="de-DE" dirty="0" smtClean="0"/>
              <a:t>metabolism</a:t>
            </a:r>
          </a:p>
          <a:p>
            <a:pPr lvl="1"/>
            <a:r>
              <a:rPr lang="de-DE" dirty="0" smtClean="0"/>
              <a:t>dynamic zonation of metabolism</a:t>
            </a:r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val="3794285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Heterogeneous Glycogen Metabolism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114800" cy="4525963"/>
          </a:xfrm>
        </p:spPr>
        <p:txBody>
          <a:bodyPr/>
          <a:lstStyle/>
          <a:p>
            <a:r>
              <a:rPr lang="de-DE" dirty="0" smtClean="0"/>
              <a:t>zonated glycogen synthesis &amp; degradation</a:t>
            </a:r>
            <a:endParaRPr 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5317" y="2743200"/>
            <a:ext cx="6210300" cy="37797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90330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2057400"/>
            <a:ext cx="6562725" cy="35881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89637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Comparison to Other Zonated Kinetic 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419600" cy="4525963"/>
          </a:xfrm>
        </p:spPr>
        <p:txBody>
          <a:bodyPr>
            <a:normAutofit fontScale="77500" lnSpcReduction="20000"/>
          </a:bodyPr>
          <a:lstStyle/>
          <a:p>
            <a:r>
              <a:rPr lang="de-DE" dirty="0" smtClean="0"/>
              <a:t>Chalhoub et al., 2007</a:t>
            </a:r>
          </a:p>
          <a:p>
            <a:pPr lvl="1"/>
            <a:r>
              <a:rPr lang="de-DE" dirty="0" smtClean="0"/>
              <a:t>Gold Standard: zonated glucose metabolism based on detailled single cell kinetic model integrated in flux model of sinusoid (1D) with variations in enzyme activity </a:t>
            </a:r>
          </a:p>
          <a:p>
            <a:pPr lvl="1"/>
            <a:r>
              <a:rPr lang="de-DE" dirty="0" smtClean="0"/>
              <a:t>BUT: </a:t>
            </a:r>
          </a:p>
          <a:p>
            <a:pPr lvl="2"/>
            <a:r>
              <a:rPr lang="de-DE" dirty="0" smtClean="0"/>
              <a:t>no hormons &amp; hormonal control</a:t>
            </a:r>
          </a:p>
          <a:p>
            <a:pPr lvl="2"/>
            <a:r>
              <a:rPr lang="de-DE" dirty="0" smtClean="0"/>
              <a:t>metabolic model of glucose metabolsim is not very well validated against any physiological data (original Chaloub model) ?</a:t>
            </a:r>
          </a:p>
          <a:p>
            <a:pPr lvl="2"/>
            <a:r>
              <a:rPr lang="de-DE" dirty="0" smtClean="0"/>
              <a:t>no pp/pv experimental data reproduced, metabolic zonation &amp; cooperation between pp &amp; pv not shown (validation via 1 data point for net glucose production &amp; net lactate uptake?)</a:t>
            </a:r>
          </a:p>
          <a:p>
            <a:r>
              <a:rPr lang="de-DE" dirty="0" smtClean="0"/>
              <a:t>Ricken et al., 2013?</a:t>
            </a:r>
          </a:p>
          <a:p>
            <a:pPr lvl="1"/>
            <a:r>
              <a:rPr lang="de-DE" dirty="0" smtClean="0"/>
              <a:t>Reduced kinetic model of glucose metabolism integrated in Ricken-Type model</a:t>
            </a:r>
            <a:r>
              <a:rPr lang="en-US" dirty="0" smtClean="0"/>
              <a:t> with blood flow (2D)</a:t>
            </a:r>
          </a:p>
          <a:p>
            <a:pPr lvl="1"/>
            <a:r>
              <a:rPr lang="de-DE" dirty="0" smtClean="0"/>
              <a:t>BUT: no zonated protein levels</a:t>
            </a:r>
          </a:p>
        </p:txBody>
      </p:sp>
    </p:spTree>
    <p:extLst>
      <p:ext uri="{BB962C8B-B14F-4D97-AF65-F5344CB8AC3E}">
        <p14:creationId xmlns:p14="http://schemas.microsoft.com/office/powerpoint/2010/main" val="1457740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Blood Flow as regulator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25" y="1524000"/>
            <a:ext cx="8286750" cy="3705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04606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Fenestrae &amp; Cholesterol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581400" cy="4525963"/>
          </a:xfrm>
        </p:spPr>
        <p:txBody>
          <a:bodyPr>
            <a:normAutofit fontScale="40000" lnSpcReduction="20000"/>
          </a:bodyPr>
          <a:lstStyle/>
          <a:p>
            <a:r>
              <a:rPr lang="en-US" dirty="0" smtClean="0"/>
              <a:t>According </a:t>
            </a:r>
            <a:r>
              <a:rPr lang="en-US" dirty="0"/>
              <a:t>to information available to date, it seems </a:t>
            </a:r>
            <a:r>
              <a:rPr lang="en-US" dirty="0" smtClean="0"/>
              <a:t>likely that </a:t>
            </a:r>
            <a:r>
              <a:rPr lang="en-US" dirty="0"/>
              <a:t>variations in fenestration pattern between </a:t>
            </a:r>
            <a:r>
              <a:rPr lang="en-US" dirty="0" smtClean="0"/>
              <a:t>different species </a:t>
            </a:r>
            <a:r>
              <a:rPr lang="en-US" dirty="0"/>
              <a:t>may explain the susceptibility of different </a:t>
            </a:r>
            <a:r>
              <a:rPr lang="en-US" dirty="0" smtClean="0"/>
              <a:t>species to </a:t>
            </a:r>
            <a:r>
              <a:rPr lang="en-US" dirty="0"/>
              <a:t>dietary </a:t>
            </a:r>
            <a:r>
              <a:rPr lang="en-US" dirty="0" smtClean="0"/>
              <a:t>cholesterol.</a:t>
            </a:r>
          </a:p>
          <a:p>
            <a:r>
              <a:rPr lang="en-US" dirty="0" smtClean="0"/>
              <a:t>For </a:t>
            </a:r>
            <a:r>
              <a:rPr lang="en-US" dirty="0"/>
              <a:t>example, in comparison </a:t>
            </a:r>
            <a:r>
              <a:rPr lang="en-US" dirty="0" smtClean="0"/>
              <a:t>with the </a:t>
            </a:r>
            <a:r>
              <a:rPr lang="en-US" dirty="0"/>
              <a:t>rat, rabbits have smaller fenestrae and chickens </a:t>
            </a:r>
            <a:r>
              <a:rPr lang="en-US" dirty="0" smtClean="0"/>
              <a:t>have fewer </a:t>
            </a:r>
            <a:r>
              <a:rPr lang="en-US" dirty="0"/>
              <a:t>fenestrae. Thus, both species have a liver sieve </a:t>
            </a:r>
            <a:r>
              <a:rPr lang="en-US" dirty="0" smtClean="0"/>
              <a:t>of lower </a:t>
            </a:r>
            <a:r>
              <a:rPr lang="en-US" dirty="0"/>
              <a:t>porosity than the rat, resulting in a prolonged </a:t>
            </a:r>
            <a:r>
              <a:rPr lang="en-US" dirty="0" smtClean="0"/>
              <a:t>circulation of </a:t>
            </a:r>
            <a:r>
              <a:rPr lang="en-US" dirty="0"/>
              <a:t>cholesterol-rich chylomicrons which are </a:t>
            </a:r>
            <a:r>
              <a:rPr lang="en-US" dirty="0" smtClean="0"/>
              <a:t>considered to </a:t>
            </a:r>
            <a:r>
              <a:rPr lang="en-US" dirty="0"/>
              <a:t>be </a:t>
            </a:r>
            <a:r>
              <a:rPr lang="en-US" dirty="0" err="1"/>
              <a:t>atherogenic</a:t>
            </a:r>
            <a:r>
              <a:rPr lang="en-US" dirty="0"/>
              <a:t>. </a:t>
            </a:r>
            <a:endParaRPr lang="en-US" dirty="0" smtClean="0"/>
          </a:p>
          <a:p>
            <a:r>
              <a:rPr lang="en-US" dirty="0" smtClean="0"/>
              <a:t>This </a:t>
            </a:r>
            <a:r>
              <a:rPr lang="en-US" dirty="0"/>
              <a:t>correlates well with </a:t>
            </a:r>
            <a:r>
              <a:rPr lang="en-US" dirty="0" smtClean="0"/>
              <a:t>the vulnerability </a:t>
            </a:r>
            <a:r>
              <a:rPr lang="en-US" dirty="0"/>
              <a:t>of rabbits and chickens to dietary </a:t>
            </a:r>
            <a:r>
              <a:rPr lang="en-US" dirty="0" smtClean="0"/>
              <a:t>cholesterol, resulting in </a:t>
            </a:r>
            <a:r>
              <a:rPr lang="en-US" b="1" dirty="0" err="1" smtClean="0"/>
              <a:t>hyperlipoproteinemia</a:t>
            </a:r>
            <a:r>
              <a:rPr lang="en-US" dirty="0" smtClean="0"/>
              <a:t> </a:t>
            </a:r>
            <a:r>
              <a:rPr lang="en-US" dirty="0"/>
              <a:t>and the </a:t>
            </a:r>
            <a:r>
              <a:rPr lang="en-US" dirty="0" smtClean="0"/>
              <a:t>development of </a:t>
            </a:r>
            <a:r>
              <a:rPr lang="en-US" dirty="0"/>
              <a:t>atherosclerosis [22–24] (see also § Role </a:t>
            </a:r>
            <a:r>
              <a:rPr lang="en-US" dirty="0" smtClean="0"/>
              <a:t>of fenestrae </a:t>
            </a:r>
            <a:r>
              <a:rPr lang="en-US" dirty="0"/>
              <a:t>in lipoprotein metabolism and atherosclerosis</a:t>
            </a:r>
            <a:r>
              <a:rPr lang="en-US" dirty="0" smtClean="0"/>
              <a:t>).</a:t>
            </a:r>
          </a:p>
          <a:p>
            <a:r>
              <a:rPr lang="en-US" dirty="0"/>
              <a:t>To date, a widely accepted hypothesis stipulates that </a:t>
            </a:r>
            <a:r>
              <a:rPr lang="en-US" dirty="0" smtClean="0"/>
              <a:t>drugs which </a:t>
            </a:r>
            <a:r>
              <a:rPr lang="en-US" dirty="0"/>
              <a:t>dilate fenestrae, such as </a:t>
            </a:r>
            <a:r>
              <a:rPr lang="en-US" dirty="0" err="1"/>
              <a:t>pantethine</a:t>
            </a:r>
            <a:r>
              <a:rPr lang="en-US" dirty="0"/>
              <a:t>, </a:t>
            </a:r>
            <a:r>
              <a:rPr lang="en-US" dirty="0" err="1" smtClean="0"/>
              <a:t>acethylcholine</a:t>
            </a:r>
            <a:r>
              <a:rPr lang="en-US" dirty="0"/>
              <a:t> </a:t>
            </a:r>
            <a:r>
              <a:rPr lang="en-US" dirty="0" smtClean="0"/>
              <a:t>or </a:t>
            </a:r>
            <a:r>
              <a:rPr lang="en-US" dirty="0"/>
              <a:t>ethanol improve the extraction of dietary </a:t>
            </a:r>
            <a:r>
              <a:rPr lang="en-US" dirty="0" smtClean="0"/>
              <a:t>cholesterol from </a:t>
            </a:r>
            <a:r>
              <a:rPr lang="en-US" dirty="0"/>
              <a:t>the circulation; whereas drugs such as nicotine, </a:t>
            </a:r>
            <a:r>
              <a:rPr lang="en-US" dirty="0" err="1" smtClean="0"/>
              <a:t>longterm</a:t>
            </a:r>
            <a:r>
              <a:rPr lang="en-US" dirty="0"/>
              <a:t> </a:t>
            </a:r>
            <a:r>
              <a:rPr lang="en-US" dirty="0" smtClean="0"/>
              <a:t>ethanol </a:t>
            </a:r>
            <a:r>
              <a:rPr lang="en-US" dirty="0"/>
              <a:t>abuse, adrenalin, noradrenalin or </a:t>
            </a:r>
            <a:r>
              <a:rPr lang="en-US" dirty="0" smtClean="0"/>
              <a:t>serotonin, which </a:t>
            </a:r>
            <a:r>
              <a:rPr lang="en-US" dirty="0"/>
              <a:t>decrease the endothelial porosity, play a role in </a:t>
            </a:r>
            <a:r>
              <a:rPr lang="en-US" dirty="0" smtClean="0"/>
              <a:t>the development </a:t>
            </a:r>
            <a:r>
              <a:rPr lang="en-US" dirty="0"/>
              <a:t>of drug- and stress-related </a:t>
            </a:r>
            <a:r>
              <a:rPr lang="en-US" dirty="0" err="1"/>
              <a:t>atherogenesis</a:t>
            </a:r>
            <a:r>
              <a:rPr lang="en-US" dirty="0"/>
              <a:t>. </a:t>
            </a:r>
            <a:r>
              <a:rPr lang="en-US" dirty="0" smtClean="0"/>
              <a:t>Fraser </a:t>
            </a:r>
            <a:r>
              <a:rPr lang="en-US" dirty="0"/>
              <a:t>et al. [32] </a:t>
            </a:r>
            <a:r>
              <a:rPr lang="en-US" dirty="0" smtClean="0"/>
              <a:t>demonstrated </a:t>
            </a:r>
            <a:r>
              <a:rPr lang="en-US" dirty="0"/>
              <a:t>that drugs which alter the </a:t>
            </a:r>
            <a:r>
              <a:rPr lang="en-US" dirty="0" err="1" smtClean="0"/>
              <a:t>fenestral</a:t>
            </a:r>
            <a:r>
              <a:rPr lang="en-US" dirty="0"/>
              <a:t> </a:t>
            </a:r>
            <a:r>
              <a:rPr lang="en-US" dirty="0" smtClean="0"/>
              <a:t>diameter </a:t>
            </a:r>
            <a:r>
              <a:rPr lang="en-US" dirty="0"/>
              <a:t>and number also affect the pathogenesis </a:t>
            </a:r>
            <a:r>
              <a:rPr lang="en-US" dirty="0" smtClean="0"/>
              <a:t>of atherosclerosis</a:t>
            </a:r>
            <a:r>
              <a:rPr lang="en-US" dirty="0"/>
              <a:t>, by increasing or decreasing the access </a:t>
            </a:r>
            <a:r>
              <a:rPr lang="en-US" dirty="0" smtClean="0"/>
              <a:t>of </a:t>
            </a:r>
            <a:r>
              <a:rPr lang="en-US" dirty="0" err="1" smtClean="0"/>
              <a:t>atherogenic</a:t>
            </a:r>
            <a:r>
              <a:rPr lang="en-US" dirty="0" smtClean="0"/>
              <a:t> </a:t>
            </a:r>
            <a:r>
              <a:rPr lang="en-US" dirty="0"/>
              <a:t>lipoproteins to the hepatocytes.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1193563"/>
            <a:ext cx="4780438" cy="5453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05002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609600"/>
            <a:ext cx="4075707" cy="590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33115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Dynamic zonation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3372" y="3810000"/>
            <a:ext cx="6981825" cy="27727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410200" y="6481533"/>
            <a:ext cx="1277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Ruijter2004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06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de-DE" dirty="0" smtClean="0"/>
              <a:t>Arterial blood enters some of the sinusoids, principally through branches of the hepatic arterioles</a:t>
            </a:r>
          </a:p>
          <a:p>
            <a:pPr lvl="1"/>
            <a:r>
              <a:rPr lang="de-DE" dirty="0" smtClean="0"/>
              <a:t>these vessels, </a:t>
            </a:r>
            <a:r>
              <a:rPr lang="de-DE" b="1" dirty="0" smtClean="0"/>
              <a:t>arterio-sinus twigs</a:t>
            </a:r>
            <a:r>
              <a:rPr lang="de-DE" dirty="0" smtClean="0"/>
              <a:t>, terminate in sinusoids near the origins from portal venules (McCuskey2000)</a:t>
            </a:r>
            <a:endParaRPr lang="en-US" b="1" dirty="0" smtClean="0"/>
          </a:p>
          <a:p>
            <a:r>
              <a:rPr lang="de-DE" dirty="0" smtClean="0"/>
              <a:t>Studies using 3D reconstruction of sectioned livers, scanning electron microscopic examination of corrosion casts and in vivo microscopy of several species (9-12) support Matsumoto‘s concept of th functional unit being a conical microvascular subunit of the classic lobule [13]</a:t>
            </a:r>
          </a:p>
          <a:p>
            <a:pPr lvl="1"/>
            <a:r>
              <a:rPr lang="de-DE" dirty="0" smtClean="0"/>
              <a:t>these „primary lobules“ were renamed „hepatic microvascular subunits (HMS)“ and were demonstrated to consist of a group of sinusoids supplied by a single inlet venule</a:t>
            </a:r>
          </a:p>
        </p:txBody>
      </p:sp>
    </p:spTree>
    <p:extLst>
      <p:ext uri="{BB962C8B-B14F-4D97-AF65-F5344CB8AC3E}">
        <p14:creationId xmlns:p14="http://schemas.microsoft.com/office/powerpoint/2010/main" val="715633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276600" y="5715000"/>
            <a:ext cx="3505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Scanning electron micrograph of a vascular corrosion cast illustrating the complex </a:t>
            </a:r>
            <a:r>
              <a:rPr lang="en-US" sz="1200" dirty="0" smtClean="0"/>
              <a:t>network </a:t>
            </a:r>
            <a:r>
              <a:rPr lang="en-US" sz="1200" dirty="0"/>
              <a:t>of hepatic sinusoids in a mouse liver.</a:t>
            </a:r>
          </a:p>
        </p:txBody>
      </p:sp>
      <p:pic>
        <p:nvPicPr>
          <p:cNvPr id="5" name="Picture 4" descr="http://www.easloffice.eu/jhep/contest/website/sent_images/20120223-2c45_0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1697486"/>
            <a:ext cx="3860572" cy="3208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991638" y="4724400"/>
            <a:ext cx="371475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Scanning electron micrograph of hepatocyte microvilli protruding through the sinusoidal </a:t>
            </a:r>
            <a:br>
              <a:rPr lang="en-US" sz="1200" dirty="0"/>
            </a:br>
            <a:r>
              <a:rPr lang="en-US" sz="1200" dirty="0"/>
              <a:t>endothelial cell fenestrations.</a:t>
            </a:r>
          </a:p>
        </p:txBody>
      </p:sp>
      <p:pic>
        <p:nvPicPr>
          <p:cNvPr id="7" name="Picture 6" descr="http://www.easloffice.eu/jhep/contest/website/sent_images/20120228-7cd8_0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412899" y="1276226"/>
            <a:ext cx="2872230" cy="3714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6684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7184" y="1981201"/>
            <a:ext cx="3681933" cy="3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4" name="Picture 2" descr="http://www.meddean.luc.edu/lumen/MedEd/orfpath/images/fig02x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2133600"/>
            <a:ext cx="4399702" cy="289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6904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1295400"/>
            <a:ext cx="5443889" cy="3786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0187" y="5181600"/>
            <a:ext cx="4791075" cy="13357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85914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5816" y="2514600"/>
            <a:ext cx="5828184" cy="212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6096000"/>
            <a:ext cx="82296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/>
            </a:r>
            <a:br>
              <a:rPr lang="en-US" sz="1000" dirty="0"/>
            </a:br>
            <a:r>
              <a:rPr lang="en-US" sz="1000" b="1" dirty="0"/>
              <a:t>How molecular microscopy revealed new insights into the dynamics of hepatic endothelial fenestrae in the past decade.</a:t>
            </a:r>
            <a:br>
              <a:rPr lang="en-US" sz="1000" b="1" dirty="0"/>
            </a:br>
            <a:r>
              <a:rPr lang="en-US" sz="1000" dirty="0" err="1"/>
              <a:t>Braet</a:t>
            </a:r>
            <a:r>
              <a:rPr lang="en-US" sz="1000" dirty="0"/>
              <a:t>, F</a:t>
            </a:r>
            <a:r>
              <a:rPr lang="en-US" sz="1000" dirty="0" smtClean="0"/>
              <a:t>.; </a:t>
            </a:r>
            <a:r>
              <a:rPr lang="en-US" sz="1000" i="1" dirty="0" smtClean="0"/>
              <a:t>Liver </a:t>
            </a:r>
            <a:r>
              <a:rPr lang="en-US" sz="1000" i="1" dirty="0" err="1"/>
              <a:t>Int</a:t>
            </a:r>
            <a:r>
              <a:rPr lang="en-US" sz="1000" i="1" dirty="0"/>
              <a:t>, </a:t>
            </a:r>
            <a:r>
              <a:rPr lang="en-US" sz="1000" b="1" dirty="0" smtClean="0"/>
              <a:t>2004</a:t>
            </a:r>
            <a:r>
              <a:rPr lang="en-US" sz="1000" i="1" dirty="0"/>
              <a:t>, 24</a:t>
            </a:r>
            <a:r>
              <a:rPr lang="en-US" sz="1000" dirty="0"/>
              <a:t>, 532-539</a:t>
            </a: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5816" y="76200"/>
            <a:ext cx="5452860" cy="24954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348264" y="1576387"/>
            <a:ext cx="2775936" cy="3754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de-DE" sz="1400" dirty="0"/>
              <a:t>fenestrae have dimension of </a:t>
            </a:r>
            <a:r>
              <a:rPr lang="de-DE" sz="1400" dirty="0" smtClean="0"/>
              <a:t>~100-200nm and appear to be membrane bound cytoplasmic holes </a:t>
            </a:r>
            <a:r>
              <a:rPr lang="de-DE" sz="1400" dirty="0"/>
              <a:t>(Braet et al., 1994</a:t>
            </a:r>
            <a:r>
              <a:rPr lang="de-DE" sz="1400" dirty="0" smtClean="0"/>
              <a:t>)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de-DE" sz="1400" dirty="0" smtClean="0"/>
              <a:t>ultrastructure of LSEC is the same across species, i.e. long cytoplasmatic extensions containing fenestrae clustered in sieve plates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sz="1400" dirty="0" smtClean="0"/>
              <a:t>number and diameter of fenestrae may vary between individuals, and within a single indiviuum under various physiological and pharmacological circumstances</a:t>
            </a:r>
            <a:endParaRPr lang="de-DE" sz="1400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4311610"/>
            <a:ext cx="2138363" cy="2338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05334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Hepatic Microvascular Subunits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038600" cy="4525963"/>
          </a:xfrm>
        </p:spPr>
        <p:txBody>
          <a:bodyPr>
            <a:normAutofit fontScale="47500" lnSpcReduction="20000"/>
          </a:bodyPr>
          <a:lstStyle/>
          <a:p>
            <a:r>
              <a:rPr lang="en-US" dirty="0"/>
              <a:t>Currently, the concept of subunits of the classic </a:t>
            </a:r>
            <a:r>
              <a:rPr lang="en-US" dirty="0" smtClean="0"/>
              <a:t>lobule forming </a:t>
            </a:r>
            <a:r>
              <a:rPr lang="en-US" dirty="0"/>
              <a:t>functional units is the most consistent </a:t>
            </a:r>
            <a:r>
              <a:rPr lang="en-US" dirty="0" smtClean="0"/>
              <a:t>with existing </a:t>
            </a:r>
            <a:r>
              <a:rPr lang="en-US" dirty="0"/>
              <a:t>evidence (Matsumoto and Kawakami, </a:t>
            </a:r>
            <a:r>
              <a:rPr lang="en-US" dirty="0" smtClean="0"/>
              <a:t>1982; </a:t>
            </a:r>
            <a:r>
              <a:rPr lang="fi-FI" dirty="0" smtClean="0"/>
              <a:t>Ekataksin </a:t>
            </a:r>
            <a:r>
              <a:rPr lang="fi-FI" dirty="0"/>
              <a:t>and Wake, 1997; Ekataksin et al., 1997; </a:t>
            </a:r>
            <a:r>
              <a:rPr lang="fi-FI" dirty="0" smtClean="0"/>
              <a:t>Ekataksin</a:t>
            </a:r>
            <a:r>
              <a:rPr lang="en-US" dirty="0" smtClean="0"/>
              <a:t> </a:t>
            </a:r>
            <a:r>
              <a:rPr lang="en-US" dirty="0"/>
              <a:t>1999). </a:t>
            </a:r>
            <a:endParaRPr lang="en-US" dirty="0" smtClean="0"/>
          </a:p>
          <a:p>
            <a:r>
              <a:rPr lang="en-US" dirty="0" smtClean="0"/>
              <a:t>In </a:t>
            </a:r>
            <a:r>
              <a:rPr lang="en-US" dirty="0"/>
              <a:t>this model, each ‘‘</a:t>
            </a:r>
            <a:r>
              <a:rPr lang="en-US" dirty="0" err="1"/>
              <a:t>classic’</a:t>
            </a:r>
            <a:r>
              <a:rPr lang="en-US" dirty="0" err="1" smtClean="0"/>
              <a:t>’lobule</a:t>
            </a:r>
            <a:r>
              <a:rPr lang="en-US" dirty="0" smtClean="0"/>
              <a:t> </a:t>
            </a:r>
            <a:r>
              <a:rPr lang="en-US" dirty="0"/>
              <a:t>consists of several ‘‘primary lobules</a:t>
            </a:r>
            <a:r>
              <a:rPr lang="en-US" dirty="0" smtClean="0"/>
              <a:t>’’.</a:t>
            </a:r>
          </a:p>
          <a:p>
            <a:r>
              <a:rPr lang="en-US" dirty="0"/>
              <a:t>Each </a:t>
            </a:r>
            <a:r>
              <a:rPr lang="en-US" dirty="0" smtClean="0"/>
              <a:t>primary lobule </a:t>
            </a:r>
            <a:r>
              <a:rPr lang="en-US" dirty="0"/>
              <a:t>is cone-shaped, having its convex surface </a:t>
            </a:r>
            <a:r>
              <a:rPr lang="en-US" dirty="0" smtClean="0"/>
              <a:t>at the </a:t>
            </a:r>
            <a:r>
              <a:rPr lang="en-US" dirty="0"/>
              <a:t>periphery of the classic lobule supplied by </a:t>
            </a:r>
            <a:r>
              <a:rPr lang="en-US" dirty="0" smtClean="0"/>
              <a:t>terminal branches </a:t>
            </a:r>
            <a:r>
              <a:rPr lang="en-US" dirty="0"/>
              <a:t>of portal </a:t>
            </a:r>
            <a:r>
              <a:rPr lang="en-US" dirty="0" err="1"/>
              <a:t>venules</a:t>
            </a:r>
            <a:r>
              <a:rPr lang="en-US" dirty="0"/>
              <a:t> and hepatic arterioles, </a:t>
            </a:r>
            <a:r>
              <a:rPr lang="en-US" dirty="0" smtClean="0"/>
              <a:t>and its </a:t>
            </a:r>
            <a:r>
              <a:rPr lang="en-US" dirty="0"/>
              <a:t>apex at the center of the classic lobule drained </a:t>
            </a:r>
            <a:r>
              <a:rPr lang="en-US" dirty="0" smtClean="0"/>
              <a:t>by a </a:t>
            </a:r>
            <a:r>
              <a:rPr lang="en-US" dirty="0"/>
              <a:t>central (terminal hepatic) </a:t>
            </a:r>
            <a:r>
              <a:rPr lang="en-US" dirty="0" err="1"/>
              <a:t>venule</a:t>
            </a:r>
            <a:r>
              <a:rPr lang="en-US" dirty="0"/>
              <a:t>. </a:t>
            </a:r>
            <a:endParaRPr lang="en-US" dirty="0" smtClean="0"/>
          </a:p>
          <a:p>
            <a:r>
              <a:rPr lang="en-US" dirty="0" smtClean="0"/>
              <a:t>These </a:t>
            </a:r>
            <a:r>
              <a:rPr lang="en-US" dirty="0"/>
              <a:t>‘‘</a:t>
            </a:r>
            <a:r>
              <a:rPr lang="en-US" dirty="0" smtClean="0"/>
              <a:t>primary lobules</a:t>
            </a:r>
            <a:r>
              <a:rPr lang="en-US" dirty="0"/>
              <a:t>’’ were renamed as ‘‘</a:t>
            </a:r>
            <a:r>
              <a:rPr lang="en-US" b="1" dirty="0"/>
              <a:t>hepatic </a:t>
            </a:r>
            <a:r>
              <a:rPr lang="en-US" b="1" dirty="0" err="1"/>
              <a:t>microvascular</a:t>
            </a:r>
            <a:r>
              <a:rPr lang="en-US" b="1" dirty="0"/>
              <a:t> </a:t>
            </a:r>
            <a:r>
              <a:rPr lang="en-US" b="1" dirty="0" smtClean="0"/>
              <a:t>subunits (HMS</a:t>
            </a:r>
            <a:r>
              <a:rPr lang="en-US" b="1" dirty="0"/>
              <a:t>)</a:t>
            </a:r>
            <a:r>
              <a:rPr lang="en-US" dirty="0"/>
              <a:t>’’ and were demonstrated to consist of a </a:t>
            </a:r>
            <a:r>
              <a:rPr lang="en-US" dirty="0" smtClean="0"/>
              <a:t>group of </a:t>
            </a:r>
            <a:r>
              <a:rPr lang="en-US" dirty="0"/>
              <a:t>sinusoids supplied by a single inlet </a:t>
            </a:r>
            <a:r>
              <a:rPr lang="en-US" dirty="0" err="1"/>
              <a:t>venule</a:t>
            </a:r>
            <a:r>
              <a:rPr lang="en-US" dirty="0"/>
              <a:t> and </a:t>
            </a:r>
            <a:r>
              <a:rPr lang="en-US" dirty="0" smtClean="0"/>
              <a:t>its associated </a:t>
            </a:r>
            <a:r>
              <a:rPr lang="en-US" dirty="0"/>
              <a:t>termination of a branch of the hepatic </a:t>
            </a:r>
            <a:r>
              <a:rPr lang="en-US" dirty="0" smtClean="0"/>
              <a:t>arteriole from </a:t>
            </a:r>
            <a:r>
              <a:rPr lang="en-US" dirty="0"/>
              <a:t>the adjacent portal space. </a:t>
            </a:r>
            <a:endParaRPr lang="en-US" dirty="0"/>
          </a:p>
          <a:p>
            <a:r>
              <a:rPr lang="de-DE" dirty="0" smtClean="0"/>
              <a:t>Hepatocellular metabolic gradients also have been demonstrated to conform to this proposed functional-unit concept (Teutsch1992, Teutsch1999)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248400" y="5562600"/>
            <a:ext cx="1597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McCuskey2008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7880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038600" cy="4525963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The frequency distribution of the wide </a:t>
            </a:r>
            <a:r>
              <a:rPr lang="en-US" dirty="0" smtClean="0"/>
              <a:t>variations in </a:t>
            </a:r>
            <a:r>
              <a:rPr lang="en-US" dirty="0"/>
              <a:t>blood flow in the sinusoids exhibits a </a:t>
            </a:r>
            <a:r>
              <a:rPr lang="en-US" dirty="0" err="1" smtClean="0"/>
              <a:t>polymodal</a:t>
            </a:r>
            <a:r>
              <a:rPr lang="en-US" dirty="0"/>
              <a:t> </a:t>
            </a:r>
            <a:r>
              <a:rPr lang="en-US" dirty="0" smtClean="0"/>
              <a:t>pattern </a:t>
            </a:r>
            <a:r>
              <a:rPr lang="en-US" dirty="0"/>
              <a:t>composed of several Gaussian </a:t>
            </a:r>
            <a:r>
              <a:rPr lang="en-US" dirty="0" smtClean="0"/>
              <a:t>distributions (30).</a:t>
            </a:r>
          </a:p>
          <a:p>
            <a:r>
              <a:rPr lang="en-US" dirty="0" smtClean="0"/>
              <a:t>These </a:t>
            </a:r>
            <a:r>
              <a:rPr lang="en-US" dirty="0"/>
              <a:t>wide variations in flow </a:t>
            </a:r>
            <a:r>
              <a:rPr lang="en-US" dirty="0" smtClean="0"/>
              <a:t>are due </a:t>
            </a:r>
            <a:r>
              <a:rPr lang="en-US" dirty="0"/>
              <a:t>to the structural features previously </a:t>
            </a:r>
            <a:r>
              <a:rPr lang="en-US" dirty="0" smtClean="0"/>
              <a:t>described for </a:t>
            </a:r>
            <a:r>
              <a:rPr lang="en-US" dirty="0"/>
              <a:t>sinusoids and are also due to intermittent </a:t>
            </a:r>
            <a:r>
              <a:rPr lang="en-US" dirty="0" smtClean="0"/>
              <a:t>arterial inflow </a:t>
            </a:r>
            <a:r>
              <a:rPr lang="en-US" dirty="0"/>
              <a:t>into the sinusoids (3, 4, 34</a:t>
            </a:r>
            <a:r>
              <a:rPr lang="en-US" dirty="0" smtClean="0"/>
              <a:t>).</a:t>
            </a:r>
          </a:p>
          <a:p>
            <a:r>
              <a:rPr lang="en-US" dirty="0" smtClean="0"/>
              <a:t>Blood</a:t>
            </a:r>
            <a:r>
              <a:rPr lang="en-US" dirty="0"/>
              <a:t> </a:t>
            </a:r>
            <a:r>
              <a:rPr lang="en-US" dirty="0" smtClean="0"/>
              <a:t>pressure </a:t>
            </a:r>
            <a:r>
              <a:rPr lang="en-US" dirty="0"/>
              <a:t>in portal and central </a:t>
            </a:r>
            <a:r>
              <a:rPr lang="en-US" dirty="0" err="1"/>
              <a:t>venules</a:t>
            </a:r>
            <a:r>
              <a:rPr lang="en-US" dirty="0"/>
              <a:t> has </a:t>
            </a:r>
            <a:r>
              <a:rPr lang="en-US" dirty="0" smtClean="0"/>
              <a:t>been measured </a:t>
            </a:r>
            <a:r>
              <a:rPr lang="en-US" dirty="0"/>
              <a:t>to be about 6 to 7 cm H2O and 1.5 </a:t>
            </a:r>
            <a:r>
              <a:rPr lang="en-US" dirty="0" smtClean="0"/>
              <a:t>to 3.0 </a:t>
            </a:r>
            <a:r>
              <a:rPr lang="en-US" dirty="0"/>
              <a:t>cm H2O, respectively (14, 15). Arterial </a:t>
            </a:r>
            <a:r>
              <a:rPr lang="en-US" dirty="0" smtClean="0"/>
              <a:t>blood enters </a:t>
            </a:r>
            <a:r>
              <a:rPr lang="en-US" dirty="0"/>
              <a:t>the sinusoid at pressures ranging from 12 </a:t>
            </a:r>
            <a:r>
              <a:rPr lang="en-US" dirty="0" smtClean="0"/>
              <a:t>to 25 </a:t>
            </a:r>
            <a:r>
              <a:rPr lang="en-US" dirty="0"/>
              <a:t>cm H2O (34</a:t>
            </a:r>
            <a:r>
              <a:rPr lang="en-US" dirty="0" smtClean="0"/>
              <a:t>). (McCuskey2000)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4236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Blood Flow Regulation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multiple sites of regulation of blood flow to and from the sinusoids in hepatic microvascular system</a:t>
            </a:r>
          </a:p>
          <a:p>
            <a:r>
              <a:rPr lang="de-DE" dirty="0" smtClean="0"/>
              <a:t>various sinusoidal lining cells have been suggested to play a role in regulating the diameters of sinusoids &amp; influencing the distribution and velocity of blood flow in these vessels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7044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Representative Fields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810000" cy="4525963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4599359"/>
            <a:ext cx="6172200" cy="21586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1600199"/>
            <a:ext cx="4190675" cy="29991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668382"/>
            <a:ext cx="5891213" cy="23489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89267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Sinusoid Diameter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5105400" cy="4525963"/>
          </a:xfrm>
        </p:spPr>
        <p:txBody>
          <a:bodyPr/>
          <a:lstStyle/>
          <a:p>
            <a:r>
              <a:rPr lang="de-DE" dirty="0" smtClean="0"/>
              <a:t>size distribution &amp; blood flow distributions</a:t>
            </a:r>
          </a:p>
          <a:p>
            <a:pPr lvl="1"/>
            <a:r>
              <a:rPr lang="de-DE" dirty="0" smtClean="0"/>
              <a:t>good correlation between size and diameter</a:t>
            </a:r>
          </a:p>
          <a:p>
            <a:pPr lvl="1"/>
            <a:r>
              <a:rPr lang="de-DE" dirty="0" smtClean="0"/>
              <a:t>5.7µm (Chalhoub et al., 2007)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7524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Architectural Parameters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4114800" cy="1667274"/>
          </a:xfrm>
        </p:spPr>
        <p:txBody>
          <a:bodyPr/>
          <a:lstStyle/>
          <a:p>
            <a:r>
              <a:rPr lang="de-DE" dirty="0" smtClean="0"/>
              <a:t>Resulting architectural parameters for tissue-scale model</a:t>
            </a:r>
            <a:endParaRPr lang="en-US" dirty="0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3267474"/>
            <a:ext cx="8382000" cy="33203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1219200"/>
            <a:ext cx="3832225" cy="21522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1252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de-DE" dirty="0" smtClean="0"/>
              <a:t>Sinusoid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1"/>
            <a:ext cx="3657600" cy="3522021"/>
          </a:xfrm>
        </p:spPr>
        <p:txBody>
          <a:bodyPr>
            <a:normAutofit fontScale="62500" lnSpcReduction="20000"/>
          </a:bodyPr>
          <a:lstStyle/>
          <a:p>
            <a:r>
              <a:rPr lang="de-DE" dirty="0" smtClean="0"/>
              <a:t>principal vessels for exchange between blood and hepatocytes</a:t>
            </a:r>
          </a:p>
          <a:p>
            <a:r>
              <a:rPr lang="de-DE" dirty="0" smtClean="0"/>
              <a:t>~ 6-8µm diameter</a:t>
            </a:r>
          </a:p>
          <a:p>
            <a:r>
              <a:rPr lang="en-US" dirty="0" err="1" smtClean="0"/>
              <a:t>periportal</a:t>
            </a:r>
            <a:r>
              <a:rPr lang="en-US" dirty="0" smtClean="0"/>
              <a:t> sinusoids are </a:t>
            </a:r>
            <a:r>
              <a:rPr lang="en-US" dirty="0"/>
              <a:t>narrower and more tortuous than the wider and straighter central </a:t>
            </a:r>
            <a:r>
              <a:rPr lang="en-US" dirty="0" smtClean="0"/>
              <a:t>ones</a:t>
            </a:r>
            <a:endParaRPr lang="de-DE" dirty="0" smtClean="0"/>
          </a:p>
          <a:p>
            <a:r>
              <a:rPr lang="de-DE" dirty="0" smtClean="0"/>
              <a:t>Sinusoid network is heterogeneous</a:t>
            </a:r>
            <a:endParaRPr lang="de-DE" dirty="0"/>
          </a:p>
          <a:p>
            <a:pPr lvl="1"/>
            <a:r>
              <a:rPr lang="de-DE" b="1" dirty="0"/>
              <a:t>near portal vene</a:t>
            </a:r>
            <a:r>
              <a:rPr lang="de-DE" dirty="0"/>
              <a:t> </a:t>
            </a:r>
            <a:r>
              <a:rPr lang="de-DE" dirty="0" smtClean="0"/>
              <a:t>arranged as </a:t>
            </a:r>
            <a:r>
              <a:rPr lang="de-DE" b="1" dirty="0"/>
              <a:t>interconnecting polygonal networks</a:t>
            </a:r>
          </a:p>
          <a:p>
            <a:pPr lvl="1"/>
            <a:r>
              <a:rPr lang="de-DE" dirty="0"/>
              <a:t>farther away from </a:t>
            </a:r>
            <a:r>
              <a:rPr lang="de-DE" dirty="0" smtClean="0"/>
              <a:t>portal </a:t>
            </a:r>
            <a:r>
              <a:rPr lang="de-DE" dirty="0"/>
              <a:t>vein </a:t>
            </a:r>
            <a:r>
              <a:rPr lang="de-DE" dirty="0" smtClean="0"/>
              <a:t>organized as </a:t>
            </a:r>
            <a:r>
              <a:rPr lang="de-DE" b="1" dirty="0"/>
              <a:t>parallel vessels terminating in the central vein</a:t>
            </a:r>
          </a:p>
          <a:p>
            <a:pPr lvl="1"/>
            <a:r>
              <a:rPr lang="de-DE" dirty="0"/>
              <a:t>short </a:t>
            </a:r>
            <a:r>
              <a:rPr lang="de-DE" b="1" dirty="0"/>
              <a:t>intersinusoidal sinusoids</a:t>
            </a:r>
            <a:r>
              <a:rPr lang="de-DE" dirty="0"/>
              <a:t> connect adjacent parallel sinusoids</a:t>
            </a:r>
          </a:p>
          <a:p>
            <a:endParaRPr lang="de-DE" dirty="0" smtClean="0"/>
          </a:p>
          <a:p>
            <a:endParaRPr lang="en-US" dirty="0"/>
          </a:p>
        </p:txBody>
      </p:sp>
      <p:pic>
        <p:nvPicPr>
          <p:cNvPr id="2050" name="Picture 2" descr="http://www.easloffice.eu/jhep/contest/website/sent_images/20120223-2c45_0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1276349"/>
            <a:ext cx="4286250" cy="3219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4648200" y="627648"/>
            <a:ext cx="427318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Scanning electron micrograph showing fenestrated sinusoids and hepatocytes </a:t>
            </a:r>
            <a:r>
              <a:rPr lang="en-US" sz="1200" dirty="0" smtClean="0"/>
              <a:t>in </a:t>
            </a:r>
            <a:r>
              <a:rPr lang="en-US" sz="1200" dirty="0"/>
              <a:t>a mouse liver</a:t>
            </a:r>
            <a:r>
              <a:rPr lang="en-US" sz="1200" dirty="0" smtClean="0"/>
              <a:t>.</a:t>
            </a:r>
          </a:p>
          <a:p>
            <a:r>
              <a:rPr lang="en-US" sz="1200" dirty="0">
                <a:hlinkClick r:id="rId3"/>
              </a:rPr>
              <a:t>http://www.easloffice.eu/jhep/contest/website/see_photos.html</a:t>
            </a:r>
            <a:endParaRPr lang="en-US" sz="1200" dirty="0"/>
          </a:p>
          <a:p>
            <a:endParaRPr lang="en-US" sz="1200" dirty="0" smtClean="0"/>
          </a:p>
        </p:txBody>
      </p:sp>
      <p:sp>
        <p:nvSpPr>
          <p:cNvPr id="6" name="Rectangle 5"/>
          <p:cNvSpPr/>
          <p:nvPr/>
        </p:nvSpPr>
        <p:spPr>
          <a:xfrm>
            <a:off x="3124200" y="6019800"/>
            <a:ext cx="5943600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b="1" dirty="0"/>
              <a:t>Scanning electron microscope observations on the structure of portal veins, sinusoids and central veins in rat </a:t>
            </a:r>
            <a:r>
              <a:rPr lang="en-US" sz="1000" b="1" dirty="0" smtClean="0"/>
              <a:t>liver.</a:t>
            </a:r>
            <a:r>
              <a:rPr lang="en-US" sz="1000" dirty="0" smtClean="0"/>
              <a:t> </a:t>
            </a:r>
            <a:r>
              <a:rPr lang="en-US" sz="1000" dirty="0" err="1" smtClean="0"/>
              <a:t>Wisse</a:t>
            </a:r>
            <a:r>
              <a:rPr lang="en-US" sz="1000" dirty="0"/>
              <a:t>, E.; De </a:t>
            </a:r>
            <a:r>
              <a:rPr lang="en-US" sz="1000" dirty="0" err="1"/>
              <a:t>Zanger</a:t>
            </a:r>
            <a:r>
              <a:rPr lang="en-US" sz="1000" dirty="0"/>
              <a:t>, R. B.; Jacobs, R. &amp; </a:t>
            </a:r>
            <a:r>
              <a:rPr lang="en-US" sz="1000" dirty="0" err="1"/>
              <a:t>McCuskey</a:t>
            </a:r>
            <a:r>
              <a:rPr lang="en-US" sz="1000" dirty="0"/>
              <a:t>, R. S.; </a:t>
            </a:r>
            <a:r>
              <a:rPr lang="en-US" sz="1000" i="1" dirty="0"/>
              <a:t>Scan Electron </a:t>
            </a:r>
            <a:r>
              <a:rPr lang="en-US" sz="1000" i="1" dirty="0" err="1"/>
              <a:t>Microsc</a:t>
            </a:r>
            <a:r>
              <a:rPr lang="en-US" sz="1000" i="1" dirty="0"/>
              <a:t>, </a:t>
            </a:r>
            <a:r>
              <a:rPr lang="en-US" sz="1000" b="1" dirty="0"/>
              <a:t>1983</a:t>
            </a:r>
            <a:r>
              <a:rPr lang="en-US" sz="1000" dirty="0"/>
              <a:t>, 1441-1452 </a:t>
            </a:r>
          </a:p>
          <a:p>
            <a:r>
              <a:rPr lang="en-US" sz="1000" b="1" dirty="0" smtClean="0"/>
              <a:t>The </a:t>
            </a:r>
            <a:r>
              <a:rPr lang="en-US" sz="1000" b="1" dirty="0"/>
              <a:t>liver sieve: considerations concerning the structure and function of endothelial fenestrae, the sinusoidal wall and the space of </a:t>
            </a:r>
            <a:r>
              <a:rPr lang="en-US" sz="1000" b="1" dirty="0" err="1"/>
              <a:t>Disse</a:t>
            </a:r>
            <a:r>
              <a:rPr lang="en-US" sz="1000" b="1" dirty="0"/>
              <a:t>. </a:t>
            </a:r>
            <a:r>
              <a:rPr lang="en-US" sz="1000" dirty="0" err="1"/>
              <a:t>Wisse</a:t>
            </a:r>
            <a:r>
              <a:rPr lang="en-US" sz="1000" dirty="0"/>
              <a:t>, E.; De </a:t>
            </a:r>
            <a:r>
              <a:rPr lang="en-US" sz="1000" dirty="0" err="1"/>
              <a:t>Zanger</a:t>
            </a:r>
            <a:r>
              <a:rPr lang="en-US" sz="1000" dirty="0"/>
              <a:t>, R. B.; </a:t>
            </a:r>
            <a:r>
              <a:rPr lang="en-US" sz="1000" dirty="0" err="1"/>
              <a:t>Charels</a:t>
            </a:r>
            <a:r>
              <a:rPr lang="en-US" sz="1000" dirty="0"/>
              <a:t>, K.; Van Der </a:t>
            </a:r>
            <a:r>
              <a:rPr lang="en-US" sz="1000" dirty="0" err="1"/>
              <a:t>Smissen</a:t>
            </a:r>
            <a:r>
              <a:rPr lang="en-US" sz="1000" dirty="0"/>
              <a:t>, P. &amp; </a:t>
            </a:r>
            <a:r>
              <a:rPr lang="en-US" sz="1000" dirty="0" err="1"/>
              <a:t>McCuskey</a:t>
            </a:r>
            <a:r>
              <a:rPr lang="en-US" sz="1000" dirty="0"/>
              <a:t>, R. S. </a:t>
            </a:r>
            <a:r>
              <a:rPr lang="en-US" sz="1000" i="1" dirty="0" err="1"/>
              <a:t>Hepatology</a:t>
            </a:r>
            <a:r>
              <a:rPr lang="en-US" sz="1000" i="1" dirty="0"/>
              <a:t>, </a:t>
            </a:r>
            <a:r>
              <a:rPr lang="en-US" sz="1000" b="1" dirty="0"/>
              <a:t>1985</a:t>
            </a:r>
            <a:r>
              <a:rPr lang="en-US" sz="1000" i="1" dirty="0"/>
              <a:t>, 5</a:t>
            </a:r>
            <a:r>
              <a:rPr lang="en-US" sz="1000" dirty="0"/>
              <a:t>, </a:t>
            </a:r>
            <a:r>
              <a:rPr lang="en-US" sz="1000" dirty="0" smtClean="0"/>
              <a:t>683-692</a:t>
            </a:r>
            <a:endParaRPr lang="en-US" sz="1000" dirty="0"/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4724400"/>
            <a:ext cx="7392085" cy="12023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274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Endothelial </a:t>
            </a:r>
            <a:r>
              <a:rPr lang="de-DE" dirty="0" smtClean="0"/>
              <a:t>Fenestrae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304" y="1371600"/>
            <a:ext cx="3824844" cy="5638800"/>
          </a:xfrm>
        </p:spPr>
        <p:txBody>
          <a:bodyPr>
            <a:normAutofit fontScale="70000" lnSpcReduction="20000"/>
          </a:bodyPr>
          <a:lstStyle/>
          <a:p>
            <a:r>
              <a:rPr lang="de-DE" dirty="0" smtClean="0"/>
              <a:t>liver sinusoids </a:t>
            </a:r>
            <a:r>
              <a:rPr lang="de-DE" dirty="0" smtClean="0"/>
              <a:t>unique capillaries</a:t>
            </a:r>
          </a:p>
          <a:p>
            <a:pPr lvl="1"/>
            <a:r>
              <a:rPr lang="de-DE" b="1" dirty="0"/>
              <a:t>open pores (fenestrae)</a:t>
            </a:r>
            <a:r>
              <a:rPr lang="de-DE" dirty="0"/>
              <a:t> in s</a:t>
            </a:r>
            <a:r>
              <a:rPr lang="de-DE" dirty="0" smtClean="0"/>
              <a:t>inusoidal </a:t>
            </a:r>
            <a:r>
              <a:rPr lang="de-DE" dirty="0"/>
              <a:t>wall </a:t>
            </a:r>
            <a:endParaRPr lang="de-DE" b="1" dirty="0" smtClean="0"/>
          </a:p>
          <a:p>
            <a:pPr lvl="1"/>
            <a:r>
              <a:rPr lang="de-DE" b="1" dirty="0" smtClean="0"/>
              <a:t>lack basal </a:t>
            </a:r>
            <a:r>
              <a:rPr lang="de-DE" b="1" dirty="0" smtClean="0"/>
              <a:t>membrane </a:t>
            </a:r>
            <a:r>
              <a:rPr lang="de-DE" dirty="0" smtClean="0"/>
              <a:t>underneath endothelium</a:t>
            </a:r>
          </a:p>
          <a:p>
            <a:pPr marL="457200" lvl="1" indent="0">
              <a:buNone/>
            </a:pPr>
            <a:endParaRPr lang="de-DE" dirty="0" smtClean="0"/>
          </a:p>
          <a:p>
            <a:r>
              <a:rPr lang="de-DE" dirty="0" smtClean="0"/>
              <a:t>fenestrae act </a:t>
            </a:r>
            <a:r>
              <a:rPr lang="de-DE" dirty="0" smtClean="0"/>
              <a:t>as sieving barrier between blood and </a:t>
            </a:r>
            <a:r>
              <a:rPr lang="de-DE" dirty="0" smtClean="0"/>
              <a:t>heptocytes</a:t>
            </a:r>
          </a:p>
          <a:p>
            <a:pPr lvl="1"/>
            <a:r>
              <a:rPr lang="de-DE" dirty="0" smtClean="0"/>
              <a:t>morphological &amp; </a:t>
            </a:r>
            <a:r>
              <a:rPr lang="de-DE" dirty="0" smtClean="0"/>
              <a:t>physiological evidance </a:t>
            </a:r>
            <a:r>
              <a:rPr lang="de-DE" dirty="0" smtClean="0"/>
              <a:t>that fenestrae </a:t>
            </a:r>
            <a:r>
              <a:rPr lang="de-DE" dirty="0" smtClean="0"/>
              <a:t>act as a </a:t>
            </a:r>
            <a:r>
              <a:rPr lang="de-DE" b="1" dirty="0" smtClean="0"/>
              <a:t>dynamic </a:t>
            </a:r>
            <a:r>
              <a:rPr lang="de-DE" b="1" dirty="0" smtClean="0"/>
              <a:t>filter</a:t>
            </a:r>
          </a:p>
          <a:p>
            <a:pPr lvl="1"/>
            <a:r>
              <a:rPr lang="de-DE" dirty="0"/>
              <a:t>important role in lipid </a:t>
            </a:r>
            <a:r>
              <a:rPr lang="de-DE" dirty="0" smtClean="0"/>
              <a:t>metabolism (namely </a:t>
            </a:r>
            <a:r>
              <a:rPr lang="de-DE" b="1" dirty="0"/>
              <a:t>chylomycrons</a:t>
            </a:r>
            <a:r>
              <a:rPr lang="de-DE" dirty="0" smtClean="0"/>
              <a:t>)</a:t>
            </a:r>
          </a:p>
          <a:p>
            <a:pPr marL="457200" lvl="1" indent="0">
              <a:buNone/>
            </a:pPr>
            <a:endParaRPr lang="en-US" b="1" dirty="0"/>
          </a:p>
          <a:p>
            <a:r>
              <a:rPr lang="de-DE" dirty="0" smtClean="0"/>
              <a:t>Liver </a:t>
            </a:r>
            <a:r>
              <a:rPr lang="de-DE" dirty="0"/>
              <a:t>sinusoidal endothelial cells (</a:t>
            </a:r>
            <a:r>
              <a:rPr lang="de-DE" b="1" dirty="0"/>
              <a:t>LSEC</a:t>
            </a:r>
            <a:r>
              <a:rPr lang="de-DE" dirty="0"/>
              <a:t>) constitute sinusoidal wall</a:t>
            </a:r>
          </a:p>
          <a:p>
            <a:pPr lvl="1"/>
            <a:r>
              <a:rPr lang="de-DE" dirty="0" smtClean="0"/>
              <a:t>numerous </a:t>
            </a:r>
            <a:r>
              <a:rPr lang="de-DE" dirty="0"/>
              <a:t>endocytotic vesicles </a:t>
            </a:r>
            <a:endParaRPr lang="de-DE" dirty="0" smtClean="0"/>
          </a:p>
          <a:p>
            <a:pPr lvl="1"/>
            <a:r>
              <a:rPr lang="de-DE" dirty="0" smtClean="0"/>
              <a:t>effective </a:t>
            </a:r>
            <a:r>
              <a:rPr lang="de-DE" dirty="0"/>
              <a:t>uptake of a wide variety of substances  from </a:t>
            </a:r>
            <a:r>
              <a:rPr lang="de-DE" dirty="0" smtClean="0"/>
              <a:t>blood </a:t>
            </a:r>
            <a:r>
              <a:rPr lang="de-DE" dirty="0"/>
              <a:t>via receptor-mediated  endocytosis  (Braet, 2004)</a:t>
            </a:r>
          </a:p>
          <a:p>
            <a:pPr lvl="1"/>
            <a:r>
              <a:rPr lang="de-DE" dirty="0"/>
              <a:t>transcytosis transport across  the endothelium to surrounding tissue</a:t>
            </a:r>
          </a:p>
          <a:p>
            <a:pPr lvl="1"/>
            <a:r>
              <a:rPr lang="de-DE" dirty="0" smtClean="0"/>
              <a:t>scavenger </a:t>
            </a:r>
            <a:r>
              <a:rPr lang="de-DE" dirty="0"/>
              <a:t>system</a:t>
            </a:r>
          </a:p>
          <a:p>
            <a:pPr lvl="1"/>
            <a:endParaRPr lang="de-DE" dirty="0" smtClean="0"/>
          </a:p>
          <a:p>
            <a:pPr lvl="1"/>
            <a:endParaRPr lang="de-DE" dirty="0" smtClean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599" y="1447800"/>
            <a:ext cx="4597037" cy="33457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46963" y="5610761"/>
            <a:ext cx="459703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/>
              <a:t>Contribution </a:t>
            </a:r>
            <a:r>
              <a:rPr lang="en-US" sz="1000" b="1" dirty="0"/>
              <a:t>of high-resolution correlative imaging techniques in the study of the liver sieve in </a:t>
            </a:r>
            <a:r>
              <a:rPr lang="en-US" sz="1000" b="1" dirty="0" smtClean="0"/>
              <a:t>three-dimensions. </a:t>
            </a:r>
            <a:r>
              <a:rPr lang="en-US" sz="1000" dirty="0" err="1" smtClean="0"/>
              <a:t>Braet</a:t>
            </a:r>
            <a:r>
              <a:rPr lang="en-US" sz="1000" dirty="0"/>
              <a:t>, F. et al; </a:t>
            </a:r>
            <a:r>
              <a:rPr lang="en-US" sz="1000" i="1" dirty="0" err="1" smtClean="0"/>
              <a:t>Microsc</a:t>
            </a:r>
            <a:r>
              <a:rPr lang="en-US" sz="1000" i="1" dirty="0" smtClean="0"/>
              <a:t> </a:t>
            </a:r>
            <a:r>
              <a:rPr lang="en-US" sz="1000" i="1" dirty="0"/>
              <a:t>Res Tech, </a:t>
            </a:r>
            <a:r>
              <a:rPr lang="en-US" sz="1000" b="1" dirty="0" smtClean="0"/>
              <a:t>2007</a:t>
            </a:r>
            <a:r>
              <a:rPr lang="en-US" sz="1000" i="1" dirty="0"/>
              <a:t>, 70</a:t>
            </a:r>
            <a:r>
              <a:rPr lang="en-US" sz="1000" dirty="0"/>
              <a:t>, </a:t>
            </a:r>
            <a:r>
              <a:rPr lang="en-US" sz="1000" dirty="0" smtClean="0"/>
              <a:t>230-242</a:t>
            </a:r>
          </a:p>
          <a:p>
            <a:r>
              <a:rPr lang="en-US" sz="1000" b="1" dirty="0" smtClean="0"/>
              <a:t>Structural </a:t>
            </a:r>
            <a:r>
              <a:rPr lang="en-US" sz="1000" b="1" dirty="0"/>
              <a:t>and functional aspects of liver sinusoidal endothelial cell fenestrae: a </a:t>
            </a:r>
            <a:r>
              <a:rPr lang="en-US" sz="1000" b="1" dirty="0" smtClean="0"/>
              <a:t>review. </a:t>
            </a:r>
            <a:r>
              <a:rPr lang="en-US" sz="1000" i="1" dirty="0" smtClean="0"/>
              <a:t>Comp </a:t>
            </a:r>
            <a:r>
              <a:rPr lang="en-US" sz="1000" i="1" dirty="0" err="1"/>
              <a:t>Hepatol</a:t>
            </a:r>
            <a:r>
              <a:rPr lang="en-US" sz="1000" i="1" dirty="0" smtClean="0"/>
              <a:t>, </a:t>
            </a:r>
            <a:r>
              <a:rPr lang="en-US" sz="1000" dirty="0" err="1"/>
              <a:t>Braet</a:t>
            </a:r>
            <a:r>
              <a:rPr lang="en-US" sz="1000" dirty="0"/>
              <a:t>, F. &amp; </a:t>
            </a:r>
            <a:r>
              <a:rPr lang="en-US" sz="1000" dirty="0" err="1"/>
              <a:t>Wisse</a:t>
            </a:r>
            <a:r>
              <a:rPr lang="en-US" sz="1000" dirty="0"/>
              <a:t>, E.</a:t>
            </a:r>
            <a:r>
              <a:rPr lang="en-US" sz="1000" i="1" dirty="0" smtClean="0"/>
              <a:t>, </a:t>
            </a:r>
            <a:r>
              <a:rPr lang="en-US" sz="1000" b="1" dirty="0"/>
              <a:t>2002</a:t>
            </a:r>
            <a:r>
              <a:rPr lang="en-US" sz="1000" i="1" dirty="0"/>
              <a:t>, 1</a:t>
            </a:r>
            <a:r>
              <a:rPr lang="en-US" sz="1000" dirty="0"/>
              <a:t>, </a:t>
            </a:r>
            <a:r>
              <a:rPr lang="en-US" sz="1000" dirty="0" smtClean="0"/>
              <a:t>1</a:t>
            </a:r>
          </a:p>
          <a:p>
            <a:r>
              <a:rPr lang="en-US" sz="1000" b="1" dirty="0" smtClean="0"/>
              <a:t>The </a:t>
            </a:r>
            <a:r>
              <a:rPr lang="en-US" sz="1000" b="1" dirty="0"/>
              <a:t>liver sieve: considerations concerning the structure and function of endothelial fenestrae, the sinusoidal wall and the space of </a:t>
            </a:r>
            <a:r>
              <a:rPr lang="en-US" sz="1000" b="1" dirty="0" err="1" smtClean="0"/>
              <a:t>Disse</a:t>
            </a:r>
            <a:r>
              <a:rPr lang="en-US" sz="1000" b="1" dirty="0" smtClean="0"/>
              <a:t>. </a:t>
            </a:r>
            <a:r>
              <a:rPr lang="en-US" sz="1000" dirty="0" err="1" smtClean="0"/>
              <a:t>Wisse</a:t>
            </a:r>
            <a:r>
              <a:rPr lang="en-US" sz="1000" dirty="0"/>
              <a:t>, E.; De </a:t>
            </a:r>
            <a:r>
              <a:rPr lang="en-US" sz="1000" dirty="0" err="1"/>
              <a:t>Zanger</a:t>
            </a:r>
            <a:r>
              <a:rPr lang="en-US" sz="1000" dirty="0"/>
              <a:t>, R. B.; </a:t>
            </a:r>
            <a:r>
              <a:rPr lang="en-US" sz="1000" dirty="0" err="1"/>
              <a:t>Charels</a:t>
            </a:r>
            <a:r>
              <a:rPr lang="en-US" sz="1000" dirty="0"/>
              <a:t>, K.; Van Der </a:t>
            </a:r>
            <a:r>
              <a:rPr lang="en-US" sz="1000" dirty="0" err="1"/>
              <a:t>Smissen</a:t>
            </a:r>
            <a:r>
              <a:rPr lang="en-US" sz="1000" dirty="0"/>
              <a:t>, P. &amp; </a:t>
            </a:r>
            <a:r>
              <a:rPr lang="en-US" sz="1000" dirty="0" err="1"/>
              <a:t>McCuskey</a:t>
            </a:r>
            <a:r>
              <a:rPr lang="en-US" sz="1000" dirty="0"/>
              <a:t>, R. S. </a:t>
            </a:r>
            <a:r>
              <a:rPr lang="en-US" sz="1000" i="1" dirty="0" err="1" smtClean="0"/>
              <a:t>Hepatology</a:t>
            </a:r>
            <a:r>
              <a:rPr lang="en-US" sz="1000" i="1" dirty="0"/>
              <a:t>, </a:t>
            </a:r>
            <a:r>
              <a:rPr lang="en-US" sz="1000" b="1" dirty="0"/>
              <a:t>1985</a:t>
            </a:r>
            <a:r>
              <a:rPr lang="en-US" sz="1000" i="1" dirty="0"/>
              <a:t>, 5</a:t>
            </a:r>
            <a:r>
              <a:rPr lang="en-US" sz="1000" dirty="0"/>
              <a:t>, </a:t>
            </a:r>
            <a:r>
              <a:rPr lang="en-US" sz="1000" dirty="0" smtClean="0"/>
              <a:t>683-692</a:t>
            </a:r>
            <a:r>
              <a:rPr lang="en-US" sz="1000" dirty="0"/>
              <a:t/>
            </a:r>
            <a:br>
              <a:rPr lang="en-US" sz="1000" dirty="0"/>
            </a:b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797393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de-DE" dirty="0" smtClean="0"/>
              <a:t>Fenestrae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200648" y="835784"/>
            <a:ext cx="371475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Scanning electron micrograph of hepatocyte microvilli protruding through the sinusoidal </a:t>
            </a:r>
            <a:r>
              <a:rPr lang="en-US" sz="1200" dirty="0" smtClean="0"/>
              <a:t> endothelial </a:t>
            </a:r>
            <a:r>
              <a:rPr lang="en-US" sz="1200" dirty="0"/>
              <a:t>cell fenestrations.</a:t>
            </a:r>
          </a:p>
        </p:txBody>
      </p:sp>
      <p:pic>
        <p:nvPicPr>
          <p:cNvPr id="5" name="Picture 4" descr="http://www.easloffice.eu/jhep/contest/website/sent_images/20120228-7cd8_0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621908" y="1072730"/>
            <a:ext cx="2872230" cy="3714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328880"/>
            <a:ext cx="4648200" cy="30839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800" dirty="0" smtClean="0"/>
              <a:t>diameter ~</a:t>
            </a:r>
            <a:r>
              <a:rPr lang="de-DE" sz="1800" b="1" dirty="0" smtClean="0"/>
              <a:t>50</a:t>
            </a:r>
            <a:r>
              <a:rPr lang="de-DE" sz="1800" b="1" dirty="0" smtClean="0"/>
              <a:t>-200nm</a:t>
            </a:r>
          </a:p>
          <a:p>
            <a:r>
              <a:rPr lang="de-DE" sz="1800" dirty="0"/>
              <a:t>ultrastructure same across species</a:t>
            </a:r>
          </a:p>
          <a:p>
            <a:pPr lvl="1"/>
            <a:r>
              <a:rPr lang="de-DE" sz="1200" dirty="0" smtClean="0"/>
              <a:t>groups </a:t>
            </a:r>
            <a:r>
              <a:rPr lang="de-DE" sz="1200" dirty="0"/>
              <a:t>of fenestrae </a:t>
            </a:r>
            <a:r>
              <a:rPr lang="de-DE" sz="1200" dirty="0" smtClean="0"/>
              <a:t>arranged </a:t>
            </a:r>
            <a:r>
              <a:rPr lang="de-DE" sz="1200" dirty="0"/>
              <a:t>in so called </a:t>
            </a:r>
            <a:r>
              <a:rPr lang="de-DE" sz="1200" b="1" dirty="0"/>
              <a:t>sieve </a:t>
            </a:r>
            <a:r>
              <a:rPr lang="de-DE" sz="1200" b="1" dirty="0" smtClean="0"/>
              <a:t>plates</a:t>
            </a:r>
            <a:endParaRPr lang="de-DE" sz="1200" b="1" dirty="0" smtClean="0"/>
          </a:p>
          <a:p>
            <a:r>
              <a:rPr lang="de-DE" sz="1800" dirty="0" smtClean="0"/>
              <a:t>differences periportal &amp; perivenious</a:t>
            </a:r>
          </a:p>
          <a:p>
            <a:pPr lvl="1"/>
            <a:r>
              <a:rPr lang="de-DE" sz="1200" dirty="0" smtClean="0"/>
              <a:t>diameter decreases  (110.7 to 104.8nm)</a:t>
            </a:r>
          </a:p>
          <a:p>
            <a:pPr lvl="1"/>
            <a:r>
              <a:rPr lang="de-DE" sz="1200" dirty="0" smtClean="0"/>
              <a:t>frequency </a:t>
            </a:r>
            <a:r>
              <a:rPr lang="de-DE" sz="1200" dirty="0"/>
              <a:t>increases (</a:t>
            </a:r>
            <a:r>
              <a:rPr lang="de-DE" sz="1200" dirty="0" smtClean="0"/>
              <a:t>9 </a:t>
            </a:r>
            <a:r>
              <a:rPr lang="de-DE" sz="1200" dirty="0"/>
              <a:t>to 13 per </a:t>
            </a:r>
            <a:r>
              <a:rPr lang="de-DE" sz="1200" dirty="0" smtClean="0"/>
              <a:t>µm</a:t>
            </a:r>
            <a:r>
              <a:rPr lang="de-DE" sz="1200" baseline="30000" dirty="0" smtClean="0"/>
              <a:t>2</a:t>
            </a:r>
            <a:r>
              <a:rPr lang="de-DE" sz="1200" dirty="0" smtClean="0"/>
              <a:t>)</a:t>
            </a:r>
          </a:p>
          <a:p>
            <a:pPr lvl="1"/>
            <a:r>
              <a:rPr lang="de-DE" sz="1200" dirty="0" smtClean="0"/>
              <a:t>increased porosity </a:t>
            </a:r>
            <a:r>
              <a:rPr lang="de-DE" sz="1200" dirty="0"/>
              <a:t>from pp to pv from 6 to 8</a:t>
            </a:r>
            <a:r>
              <a:rPr lang="de-DE" sz="1200" dirty="0" smtClean="0"/>
              <a:t>%</a:t>
            </a:r>
            <a:endParaRPr lang="de-DE" sz="1200" dirty="0" smtClean="0"/>
          </a:p>
          <a:p>
            <a:pPr indent="-285750"/>
            <a:r>
              <a:rPr lang="de-DE" sz="1800" dirty="0" smtClean="0"/>
              <a:t>number </a:t>
            </a:r>
            <a:r>
              <a:rPr lang="de-DE" sz="1800" dirty="0" smtClean="0"/>
              <a:t>and diameter </a:t>
            </a:r>
            <a:r>
              <a:rPr lang="de-DE" sz="1800" dirty="0" smtClean="0"/>
              <a:t>may </a:t>
            </a:r>
            <a:r>
              <a:rPr lang="de-DE" sz="1800" dirty="0" smtClean="0"/>
              <a:t>vary between </a:t>
            </a:r>
            <a:r>
              <a:rPr lang="de-DE" sz="1800" dirty="0" smtClean="0"/>
              <a:t>individuals &amp; within single </a:t>
            </a:r>
            <a:r>
              <a:rPr lang="de-DE" sz="1800" dirty="0" smtClean="0"/>
              <a:t>indiviuum under various physiological and pharmacological circumstances</a:t>
            </a:r>
            <a:endParaRPr lang="de-DE" sz="1800" dirty="0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4648200"/>
            <a:ext cx="7042993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47368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Space of </a:t>
            </a:r>
            <a:r>
              <a:rPr lang="de-DE" dirty="0" smtClean="0"/>
              <a:t>Dissé</a:t>
            </a:r>
            <a:endParaRPr lang="en-US" dirty="0"/>
          </a:p>
        </p:txBody>
      </p:sp>
      <p:pic>
        <p:nvPicPr>
          <p:cNvPr id="1028" name="Picture 4" descr="http://www.easloffice.eu/jhep/contest/website/sent_images/20120228-7cd8_0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000834" y="1149300"/>
            <a:ext cx="2964533" cy="3834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4516856" y="6228700"/>
            <a:ext cx="4572000" cy="55399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b="1" dirty="0"/>
              <a:t>The fine structure of rat liver sinusoids, space of </a:t>
            </a:r>
            <a:r>
              <a:rPr lang="en-US" sz="1000" b="1" dirty="0" err="1"/>
              <a:t>Dissé</a:t>
            </a:r>
            <a:r>
              <a:rPr lang="en-US" sz="1000" b="1" dirty="0"/>
              <a:t> and associated tissue space.</a:t>
            </a:r>
            <a:br>
              <a:rPr lang="en-US" sz="1000" b="1" dirty="0"/>
            </a:br>
            <a:r>
              <a:rPr lang="en-US" sz="1000" dirty="0" err="1"/>
              <a:t>Burkel</a:t>
            </a:r>
            <a:r>
              <a:rPr lang="en-US" sz="1000" dirty="0"/>
              <a:t>, W. E. &amp; Low, F. N.; </a:t>
            </a:r>
            <a:r>
              <a:rPr lang="en-US" sz="1000" i="1" dirty="0"/>
              <a:t>Am J </a:t>
            </a:r>
            <a:r>
              <a:rPr lang="en-US" sz="1000" i="1" dirty="0" err="1"/>
              <a:t>Anat</a:t>
            </a:r>
            <a:r>
              <a:rPr lang="en-US" sz="1000" i="1" dirty="0"/>
              <a:t>, </a:t>
            </a:r>
            <a:r>
              <a:rPr lang="en-US" sz="1000" b="1" dirty="0"/>
              <a:t>1966</a:t>
            </a:r>
            <a:r>
              <a:rPr lang="en-US" sz="1000" i="1" dirty="0"/>
              <a:t>, 118</a:t>
            </a:r>
            <a:r>
              <a:rPr lang="en-US" sz="1000" dirty="0"/>
              <a:t>, 769-783</a:t>
            </a:r>
          </a:p>
          <a:p>
            <a:r>
              <a:rPr lang="en-US" sz="1000" dirty="0" smtClean="0">
                <a:hlinkClick r:id="rId3"/>
              </a:rPr>
              <a:t>http</a:t>
            </a:r>
            <a:r>
              <a:rPr lang="en-US" sz="1000" dirty="0">
                <a:hlinkClick r:id="rId3"/>
              </a:rPr>
              <a:t>://</a:t>
            </a:r>
            <a:r>
              <a:rPr lang="en-US" sz="1000" dirty="0" smtClean="0">
                <a:hlinkClick r:id="rId3"/>
              </a:rPr>
              <a:t>www.easloffice.eu/jhep/contest/website/see_photos.html</a:t>
            </a:r>
            <a:endParaRPr lang="en-US" sz="1000" dirty="0" smtClean="0"/>
          </a:p>
        </p:txBody>
      </p:sp>
      <p:sp>
        <p:nvSpPr>
          <p:cNvPr id="5" name="Rectangle 4"/>
          <p:cNvSpPr/>
          <p:nvPr/>
        </p:nvSpPr>
        <p:spPr>
          <a:xfrm>
            <a:off x="572693" y="4572124"/>
            <a:ext cx="382747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Pseudo-colored Scanning EM of an hepatic </a:t>
            </a:r>
            <a:r>
              <a:rPr lang="en-US" sz="1400" dirty="0" smtClean="0"/>
              <a:t>plate, accentuating </a:t>
            </a:r>
            <a:r>
              <a:rPr lang="en-US" sz="1400" dirty="0"/>
              <a:t>the </a:t>
            </a:r>
            <a:r>
              <a:rPr lang="en-US" sz="1400" b="1" dirty="0" err="1" smtClean="0"/>
              <a:t>fenstrated</a:t>
            </a:r>
            <a:r>
              <a:rPr lang="en-US" sz="1400" b="1" dirty="0"/>
              <a:t> </a:t>
            </a:r>
            <a:r>
              <a:rPr lang="en-US" sz="1400" b="1" dirty="0" err="1" smtClean="0"/>
              <a:t>sinuoidal</a:t>
            </a:r>
            <a:r>
              <a:rPr lang="en-US" sz="1400" b="1" dirty="0"/>
              <a:t> </a:t>
            </a:r>
            <a:r>
              <a:rPr lang="en-US" sz="1400" b="1" dirty="0" smtClean="0"/>
              <a:t> endothelium </a:t>
            </a:r>
            <a:r>
              <a:rPr lang="en-US" sz="1400" b="1" dirty="0"/>
              <a:t>(blue)</a:t>
            </a:r>
            <a:r>
              <a:rPr lang="en-US" sz="1400" dirty="0"/>
              <a:t>, </a:t>
            </a:r>
            <a:r>
              <a:rPr lang="en-US" sz="1400" b="1" dirty="0" smtClean="0"/>
              <a:t>hepatocyte (brown</a:t>
            </a:r>
            <a:r>
              <a:rPr lang="en-US" sz="1400" b="1" dirty="0"/>
              <a:t>)</a:t>
            </a:r>
            <a:r>
              <a:rPr lang="en-US" sz="1400" dirty="0"/>
              <a:t> and a </a:t>
            </a:r>
            <a:r>
              <a:rPr lang="en-US" sz="1400" b="1" dirty="0"/>
              <a:t>collagen fibril (lavender</a:t>
            </a:r>
            <a:r>
              <a:rPr lang="en-US" sz="1400" b="1" dirty="0" smtClean="0"/>
              <a:t>)</a:t>
            </a:r>
            <a:r>
              <a:rPr lang="en-US" sz="1400" dirty="0" smtClean="0"/>
              <a:t>.</a:t>
            </a:r>
          </a:p>
          <a:p>
            <a:endParaRPr lang="en-US" sz="1400" dirty="0" smtClean="0"/>
          </a:p>
          <a:p>
            <a:r>
              <a:rPr lang="de-DE" sz="1400" dirty="0" smtClean="0"/>
              <a:t>Hepatocytes </a:t>
            </a:r>
            <a:r>
              <a:rPr lang="de-DE" sz="1400" dirty="0" smtClean="0"/>
              <a:t>surface enlarged </a:t>
            </a:r>
            <a:r>
              <a:rPr lang="de-DE" sz="1400" dirty="0" smtClean="0"/>
              <a:t>via </a:t>
            </a:r>
            <a:r>
              <a:rPr lang="de-DE" sz="1400" b="1" dirty="0" smtClean="0"/>
              <a:t>microvilli</a:t>
            </a:r>
            <a:r>
              <a:rPr lang="de-DE" sz="1400" dirty="0" smtClean="0"/>
              <a:t>.</a:t>
            </a:r>
            <a:endParaRPr lang="en-US" sz="1400" dirty="0"/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21" y="1584098"/>
            <a:ext cx="4267179" cy="2994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4648200"/>
            <a:ext cx="4309312" cy="7348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79847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Sinusoid Ultrastructure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2362200" cy="4525963"/>
          </a:xfrm>
        </p:spPr>
        <p:txBody>
          <a:bodyPr>
            <a:normAutofit/>
          </a:bodyPr>
          <a:lstStyle/>
          <a:p>
            <a:r>
              <a:rPr lang="de-DE" sz="1800" dirty="0"/>
              <a:t>fenestraetion </a:t>
            </a:r>
            <a:r>
              <a:rPr lang="de-DE" sz="1800" dirty="0" smtClean="0"/>
              <a:t>&amp; absence of basement membranes provide direct access of blood plasma to hepatocytes</a:t>
            </a:r>
          </a:p>
          <a:p>
            <a:pPr marL="0" indent="0">
              <a:buNone/>
            </a:pPr>
            <a:endParaRPr lang="en-US" sz="18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3840888" y="483103"/>
            <a:ext cx="4338414" cy="62678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495800" y="6381690"/>
            <a:ext cx="457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/>
              <a:t>The </a:t>
            </a:r>
            <a:r>
              <a:rPr lang="en-US" sz="1000" b="1" dirty="0"/>
              <a:t>fine structure of rat liver sinusoids, space of </a:t>
            </a:r>
            <a:r>
              <a:rPr lang="en-US" sz="1000" b="1" dirty="0" err="1"/>
              <a:t>Dissé</a:t>
            </a:r>
            <a:r>
              <a:rPr lang="en-US" sz="1000" b="1" dirty="0"/>
              <a:t> and associated tissue space.</a:t>
            </a:r>
            <a:br>
              <a:rPr lang="en-US" sz="1000" b="1" dirty="0"/>
            </a:br>
            <a:r>
              <a:rPr lang="en-US" sz="1000" dirty="0" err="1"/>
              <a:t>Burkel</a:t>
            </a:r>
            <a:r>
              <a:rPr lang="en-US" sz="1000" dirty="0"/>
              <a:t>, W. E. &amp; Low, F. </a:t>
            </a:r>
            <a:r>
              <a:rPr lang="en-US" sz="1000" dirty="0" smtClean="0"/>
              <a:t>N; </a:t>
            </a:r>
            <a:r>
              <a:rPr lang="en-US" sz="1000" i="1" dirty="0" smtClean="0"/>
              <a:t>Am </a:t>
            </a:r>
            <a:r>
              <a:rPr lang="en-US" sz="1000" i="1" dirty="0"/>
              <a:t>J </a:t>
            </a:r>
            <a:r>
              <a:rPr lang="en-US" sz="1000" i="1" dirty="0" err="1"/>
              <a:t>Anat</a:t>
            </a:r>
            <a:r>
              <a:rPr lang="en-US" sz="1000" i="1" dirty="0"/>
              <a:t>, </a:t>
            </a:r>
            <a:r>
              <a:rPr lang="en-US" sz="1000" b="1" dirty="0"/>
              <a:t>1966</a:t>
            </a:r>
            <a:r>
              <a:rPr lang="en-US" sz="1000" i="1" dirty="0"/>
              <a:t>, 118</a:t>
            </a:r>
            <a:r>
              <a:rPr lang="en-US" sz="1000" dirty="0"/>
              <a:t>, 769-783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762439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1076</TotalTime>
  <Words>1946</Words>
  <Application>Microsoft Office PowerPoint</Application>
  <PresentationFormat>On-screen Show (4:3)</PresentationFormat>
  <Paragraphs>189</Paragraphs>
  <Slides>47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48" baseType="lpstr">
      <vt:lpstr>Office Theme</vt:lpstr>
      <vt:lpstr>Hepatic zonation of  Glucose Metabolism</vt:lpstr>
      <vt:lpstr>Liver Architecture    On a Tissue-scale</vt:lpstr>
      <vt:lpstr>Liver Lobule</vt:lpstr>
      <vt:lpstr>PowerPoint Presentation</vt:lpstr>
      <vt:lpstr>Sinusoid</vt:lpstr>
      <vt:lpstr>Endothelial Fenestrae</vt:lpstr>
      <vt:lpstr>Fenestrae</vt:lpstr>
      <vt:lpstr>Space of Dissé</vt:lpstr>
      <vt:lpstr>Sinusoid Ultrastructure</vt:lpstr>
      <vt:lpstr>Tight Sinusoids</vt:lpstr>
      <vt:lpstr>Blood Flow</vt:lpstr>
      <vt:lpstr>Blood Flow</vt:lpstr>
      <vt:lpstr>Lymph</vt:lpstr>
      <vt:lpstr>Metabolic zonation of   Glucose metabolism</vt:lpstr>
      <vt:lpstr>Zonated Metabolites</vt:lpstr>
      <vt:lpstr>Zonated Metabolites</vt:lpstr>
      <vt:lpstr>Zonated Gene Expression</vt:lpstr>
      <vt:lpstr>Zonated Protein Levels</vt:lpstr>
      <vt:lpstr>ZonatED Signalling</vt:lpstr>
      <vt:lpstr>Induction of pp/PV via  Insulin &amp; Glucagon</vt:lpstr>
      <vt:lpstr>Zonated Glucose Metabolism</vt:lpstr>
      <vt:lpstr>Dynamic Zonation</vt:lpstr>
      <vt:lpstr>PowerPoint Presentation</vt:lpstr>
      <vt:lpstr>Liver Lobulus</vt:lpstr>
      <vt:lpstr>PowerPoint Presentation</vt:lpstr>
      <vt:lpstr>PowerPoint Presentation</vt:lpstr>
      <vt:lpstr>PowerPoint Presentation</vt:lpstr>
      <vt:lpstr>Blood Flow ?</vt:lpstr>
      <vt:lpstr>PowerPoint Presentation</vt:lpstr>
      <vt:lpstr>Overview</vt:lpstr>
      <vt:lpstr>Heterogeneous Glycogen Metabolism</vt:lpstr>
      <vt:lpstr>PowerPoint Presentation</vt:lpstr>
      <vt:lpstr>Comparison to Other Zonated Kinetic Models</vt:lpstr>
      <vt:lpstr>Blood Flow as regulator</vt:lpstr>
      <vt:lpstr>Fenestrae &amp; Cholesterol</vt:lpstr>
      <vt:lpstr>PowerPoint Presentation</vt:lpstr>
      <vt:lpstr>Dynamic zonation</vt:lpstr>
      <vt:lpstr>PowerPoint Presentation</vt:lpstr>
      <vt:lpstr>PowerPoint Presentation</vt:lpstr>
      <vt:lpstr>PowerPoint Presentation</vt:lpstr>
      <vt:lpstr>PowerPoint Presentation</vt:lpstr>
      <vt:lpstr>Hepatic Microvascular Subunits</vt:lpstr>
      <vt:lpstr>PowerPoint Presentation</vt:lpstr>
      <vt:lpstr>Blood Flow Regulation</vt:lpstr>
      <vt:lpstr>Representative Fields</vt:lpstr>
      <vt:lpstr>Sinusoid Diameter</vt:lpstr>
      <vt:lpstr>Architectural Parameters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Hepatic zonation of  Glucose Metabolism</dc:title>
  <dc:creator>mkoenig</dc:creator>
  <cp:lastModifiedBy>mkoenig</cp:lastModifiedBy>
  <cp:revision>78</cp:revision>
  <dcterms:created xsi:type="dcterms:W3CDTF">2006-08-16T00:00:00Z</dcterms:created>
  <dcterms:modified xsi:type="dcterms:W3CDTF">2013-03-10T21:24:24Z</dcterms:modified>
</cp:coreProperties>
</file>